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5447" r:id="rId3"/>
  </p:sldMasterIdLst>
  <p:notesMasterIdLst>
    <p:notesMasterId r:id="rId27"/>
  </p:notesMasterIdLst>
  <p:handoutMasterIdLst>
    <p:handoutMasterId r:id="rId28"/>
  </p:handoutMasterIdLst>
  <p:sldIdLst>
    <p:sldId id="2147480127" r:id="rId4"/>
    <p:sldId id="2147482827" r:id="rId5"/>
    <p:sldId id="2147482828" r:id="rId6"/>
    <p:sldId id="2147482829" r:id="rId7"/>
    <p:sldId id="2147482830" r:id="rId8"/>
    <p:sldId id="2147482831" r:id="rId9"/>
    <p:sldId id="2147482832" r:id="rId10"/>
    <p:sldId id="2147482833" r:id="rId11"/>
    <p:sldId id="2147482834" r:id="rId12"/>
    <p:sldId id="2147482835" r:id="rId13"/>
    <p:sldId id="2147482826" r:id="rId14"/>
    <p:sldId id="2147482836" r:id="rId15"/>
    <p:sldId id="2147482837" r:id="rId16"/>
    <p:sldId id="2147482838" r:id="rId17"/>
    <p:sldId id="2147480130" r:id="rId18"/>
    <p:sldId id="2147482839" r:id="rId19"/>
    <p:sldId id="2147482840" r:id="rId20"/>
    <p:sldId id="2147482841" r:id="rId21"/>
    <p:sldId id="2147482842" r:id="rId22"/>
    <p:sldId id="2147482843" r:id="rId23"/>
    <p:sldId id="2147482845" r:id="rId24"/>
    <p:sldId id="2147482844" r:id="rId25"/>
    <p:sldId id="2147480126" r:id="rId26"/>
  </p:sldIdLst>
  <p:sldSz cx="12192000" cy="6858000"/>
  <p:notesSz cx="6858000" cy="9144000"/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resentation" id="{6BEBC51B-B88B-4AE4-8478-0F95EE84F165}">
          <p14:sldIdLst>
            <p14:sldId id="2147480127"/>
            <p14:sldId id="2147482827"/>
            <p14:sldId id="2147482828"/>
            <p14:sldId id="2147482829"/>
            <p14:sldId id="2147482830"/>
            <p14:sldId id="2147482831"/>
            <p14:sldId id="2147482832"/>
            <p14:sldId id="2147482833"/>
            <p14:sldId id="2147482834"/>
            <p14:sldId id="2147482835"/>
            <p14:sldId id="2147482826"/>
            <p14:sldId id="2147482836"/>
            <p14:sldId id="2147482837"/>
            <p14:sldId id="2147482838"/>
            <p14:sldId id="2147480130"/>
            <p14:sldId id="2147482839"/>
            <p14:sldId id="2147482840"/>
            <p14:sldId id="2147482841"/>
            <p14:sldId id="2147482842"/>
            <p14:sldId id="2147482843"/>
            <p14:sldId id="2147482845"/>
            <p14:sldId id="2147482844"/>
          </p14:sldIdLst>
        </p14:section>
        <p14:section name="CTA" id="{9946D97F-7976-434D-A7C5-F41CEA3EA6FE}">
          <p14:sldIdLst>
            <p14:sldId id="2147480126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5" name="Author" initials="A" lastIdx="0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70C3F"/>
    <a:srgbClr val="7B17F8"/>
    <a:srgbClr val="B2A1E8"/>
    <a:srgbClr val="C914BA"/>
    <a:srgbClr val="B01EC5"/>
    <a:srgbClr val="403BDF"/>
    <a:srgbClr val="8D28CF"/>
    <a:srgbClr val="C316BA"/>
    <a:srgbClr val="9D25CA"/>
    <a:srgbClr val="8A19C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CDDBE22-1EAB-41EF-8A59-DDF2F391B374}" v="69" dt="2024-08-01T22:39:41.104"/>
    <p1510:client id="{CD624E56-939A-4662-A660-CA7C900D04BE}" v="7" dt="2024-08-02T18:29:55.44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3" d="100"/>
          <a:sy n="73" d="100"/>
        </p:scale>
        <p:origin x="1042" y="2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1.xml"/><Relationship Id="rId21" Type="http://schemas.openxmlformats.org/officeDocument/2006/relationships/slide" Target="slides/slide18.xml"/><Relationship Id="rId34" Type="http://schemas.microsoft.com/office/2015/10/relationships/revisionInfo" Target="revisionInfo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notesMaster" Target="notesMasters/notesMaster1.xml"/><Relationship Id="rId30" Type="http://schemas.openxmlformats.org/officeDocument/2006/relationships/presProps" Target="presProps.xml"/><Relationship Id="rId35" Type="http://schemas.microsoft.com/office/2018/10/relationships/authors" Target="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F9EC6-89FF-47E1-8594-1A32E3B45134}" type="datetime8">
              <a:rPr lang="en-US" smtClean="0">
                <a:latin typeface="Segoe UI" pitchFamily="34" charset="0"/>
              </a:rPr>
              <a:t>8/2/2024 10:30 AM</a:t>
            </a:fld>
            <a:endParaRPr lang="en-US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6CE63F-9E7F-4C04-9D0D-FCA25A8E9E86}" type="datetime8">
              <a:rPr lang="en-US" smtClean="0"/>
              <a:t>8/2/2024 10:30 AM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Pamela present</a:t>
            </a:r>
          </a:p>
          <a:p>
            <a:endParaRPr lang="en-US"/>
          </a:p>
          <a:p>
            <a:r>
              <a:rPr lang="en-US"/>
              <a:t>In my part of the session, my goal is show you how to add user authentication to an AI app. First lets check out the base AI app.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427A7F7-BB1E-479D-AFAA-B52F4D0C99F2}" type="datetime8">
              <a:rPr lang="en-US" smtClean="0"/>
              <a:t>8/2/2024 10:30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9396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8/2/2024 10:30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736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9.png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6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pag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Placeholder 1">
            <a:extLst>
              <a:ext uri="{FF2B5EF4-FFF2-40B4-BE49-F238E27FC236}">
                <a16:creationId xmlns:a16="http://schemas.microsoft.com/office/drawing/2014/main" id="{A1A9C5EE-AD9B-C973-7EC3-E784E884F5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2171" y="2189877"/>
            <a:ext cx="6367270" cy="192360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lang="en-US" sz="6000" b="1" kern="1200" cap="none" spc="-300" baseline="0" dirty="0">
                <a:ln w="3175">
                  <a:noFill/>
                </a:ln>
                <a:solidFill>
                  <a:schemeClr val="tx2"/>
                </a:solidFill>
                <a:effectLst/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962FB5EE-A7CB-45F1-0F33-06C38CDC6B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171" y="4345640"/>
            <a:ext cx="5430837" cy="276999"/>
          </a:xfrm>
        </p:spPr>
        <p:txBody>
          <a:bodyPr/>
          <a:lstStyle>
            <a:lvl1pPr>
              <a:defRPr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159839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-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ack and purple background&#10;&#10;Description automatically generated">
            <a:extLst>
              <a:ext uri="{FF2B5EF4-FFF2-40B4-BE49-F238E27FC236}">
                <a16:creationId xmlns:a16="http://schemas.microsoft.com/office/drawing/2014/main" id="{807741DB-618D-D627-2241-C72BED11CDF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5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227"/>
            <a:ext cx="12199747" cy="482639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A8E184E3-7039-2F3B-7052-3F8D7F797F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5754" y="3013501"/>
            <a:ext cx="11060491" cy="830997"/>
          </a:xfrm>
        </p:spPr>
        <p:txBody>
          <a:bodyPr anchor="ctr"/>
          <a:lstStyle>
            <a:lvl1pPr marL="0" algn="ctr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54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2"/>
                    </a:gs>
                    <a:gs pos="17000">
                      <a:schemeClr val="accent1"/>
                    </a:gs>
                  </a:gsLst>
                  <a:lin ang="4200000" scaled="0"/>
                  <a:tileRect/>
                </a:gradFill>
                <a:effectLst/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r>
              <a:rPr lang="en-US"/>
              <a:t>Lorem ipsum dolor sit</a:t>
            </a:r>
          </a:p>
        </p:txBody>
      </p:sp>
    </p:spTree>
    <p:extLst>
      <p:ext uri="{BB962C8B-B14F-4D97-AF65-F5344CB8AC3E}">
        <p14:creationId xmlns:p14="http://schemas.microsoft.com/office/powerpoint/2010/main" val="155648748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/text/chart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B29AF48-CA3C-F1DD-23AC-7CADEED51B8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487" y="3429000"/>
            <a:ext cx="6840109" cy="3429000"/>
          </a:xfrm>
          <a:prstGeom prst="rect">
            <a:avLst/>
          </a:prstGeom>
        </p:spPr>
      </p:pic>
      <p:pic>
        <p:nvPicPr>
          <p:cNvPr id="6" name="Picture 5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708C264F-6109-408C-6F9F-6C7DFC8E4ED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43564" y="0"/>
            <a:ext cx="4448436" cy="3840658"/>
          </a:xfrm>
          <a:prstGeom prst="rect">
            <a:avLst/>
          </a:prstGeom>
        </p:spPr>
      </p:pic>
      <p:sp>
        <p:nvSpPr>
          <p:cNvPr id="7" name="Chart Placeholder 6">
            <a:extLst>
              <a:ext uri="{FF2B5EF4-FFF2-40B4-BE49-F238E27FC236}">
                <a16:creationId xmlns:a16="http://schemas.microsoft.com/office/drawing/2014/main" id="{8DE6E0F4-EB1B-1087-9A06-05AA9348E9D7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5238627" y="2597286"/>
            <a:ext cx="6380674" cy="1569765"/>
          </a:xfr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7651C1F6-DEB0-AFDF-C4BB-AA31BE8D3D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1010" y="2365565"/>
            <a:ext cx="4158362" cy="1239996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amet 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0C42DB2F-8FFD-F6F8-DED6-9DBA7862C55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2699" y="3838520"/>
            <a:ext cx="3946208" cy="553998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</p:spTree>
    <p:extLst>
      <p:ext uri="{BB962C8B-B14F-4D97-AF65-F5344CB8AC3E}">
        <p14:creationId xmlns:p14="http://schemas.microsoft.com/office/powerpoint/2010/main" val="204533986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ed Title/text/chart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922E445-F830-57CB-956C-A9671F038E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487" y="3429000"/>
            <a:ext cx="6840109" cy="3429000"/>
          </a:xfrm>
          <a:prstGeom prst="rect">
            <a:avLst/>
          </a:prstGeom>
        </p:spPr>
      </p:pic>
      <p:pic>
        <p:nvPicPr>
          <p:cNvPr id="10" name="Picture 9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94F03461-57ED-BBAC-5B18-EB9FBE3E587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43564" y="0"/>
            <a:ext cx="4448436" cy="3840658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601496-DC71-36E8-19DE-911D4632C0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764" y="422028"/>
            <a:ext cx="11018520" cy="615553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" name="Chart Placeholder 6">
            <a:extLst>
              <a:ext uri="{FF2B5EF4-FFF2-40B4-BE49-F238E27FC236}">
                <a16:creationId xmlns:a16="http://schemas.microsoft.com/office/drawing/2014/main" id="{392A398C-8712-6E39-6EEA-7710EB9C5417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1512498" y="2182664"/>
            <a:ext cx="9172754" cy="3577086"/>
          </a:xfr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D2D5F456-EAC5-42C5-2BDB-0C5DF3D86BB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46273" y="1220473"/>
            <a:ext cx="7297503" cy="184666"/>
          </a:xfrm>
        </p:spPr>
        <p:txBody>
          <a:bodyPr/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vel.</a:t>
            </a:r>
          </a:p>
        </p:txBody>
      </p:sp>
    </p:spTree>
    <p:extLst>
      <p:ext uri="{BB962C8B-B14F-4D97-AF65-F5344CB8AC3E}">
        <p14:creationId xmlns:p14="http://schemas.microsoft.com/office/powerpoint/2010/main" val="222439428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text box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A9187A4-4424-2670-DEC4-72A61846C46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4285280"/>
            <a:ext cx="5552854" cy="2572720"/>
          </a:xfrm>
          <a:prstGeom prst="rect">
            <a:avLst/>
          </a:prstGeom>
        </p:spPr>
      </p:pic>
      <p:pic>
        <p:nvPicPr>
          <p:cNvPr id="14" name="Picture 13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6D8EDA1A-CBAD-C573-B4F6-059BD8AE098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43564" y="0"/>
            <a:ext cx="4448436" cy="3840658"/>
          </a:xfrm>
          <a:prstGeom prst="rect">
            <a:avLst/>
          </a:prstGeom>
        </p:spPr>
      </p:pic>
      <p:sp>
        <p:nvSpPr>
          <p:cNvPr id="13" name="Rounded Rectangle 2">
            <a:extLst>
              <a:ext uri="{FF2B5EF4-FFF2-40B4-BE49-F238E27FC236}">
                <a16:creationId xmlns:a16="http://schemas.microsoft.com/office/drawing/2014/main" id="{93A2487A-61B8-8A04-2A52-5B6E14A911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664943" y="2021293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31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254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18" name="Rounded Rectangle 2">
            <a:extLst>
              <a:ext uri="{FF2B5EF4-FFF2-40B4-BE49-F238E27FC236}">
                <a16:creationId xmlns:a16="http://schemas.microsoft.com/office/drawing/2014/main" id="{AD8ABAB2-DD91-C853-74F0-0B65B0F3B3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940198" y="2021293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31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254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2" name="Rounded Rectangle 2">
            <a:extLst>
              <a:ext uri="{FF2B5EF4-FFF2-40B4-BE49-F238E27FC236}">
                <a16:creationId xmlns:a16="http://schemas.microsoft.com/office/drawing/2014/main" id="{2471DCD8-0AF4-55E9-8906-F303CB9252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412077" y="2021293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31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254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37322" y="2333546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8452D3C7-8D3A-02FB-B0BD-F6001AB5B9C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937322" y="2850440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7138CD8-E499-9097-E3EA-61E74A7E87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960" y="980708"/>
            <a:ext cx="11050081" cy="615553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7F99E1BF-51F0-4EC3-CD9D-ED044CAC3B5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79049" y="2333546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B82682BD-18B9-5E6A-7AA9-E0C27B03CB2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679049" y="2850440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F8138A40-A739-B853-C2A9-1FAD12A6823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207169" y="2333546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6F045CF5-1BA7-6F69-AE98-20AF4367E09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207169" y="2850440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6" name="Rounded Rectangle 2">
            <a:extLst>
              <a:ext uri="{FF2B5EF4-FFF2-40B4-BE49-F238E27FC236}">
                <a16:creationId xmlns:a16="http://schemas.microsoft.com/office/drawing/2014/main" id="{FB048452-F623-8515-9B3D-63A2EF18B4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664943" y="4074819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31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254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10" name="Rounded Rectangle 2">
            <a:extLst>
              <a:ext uri="{FF2B5EF4-FFF2-40B4-BE49-F238E27FC236}">
                <a16:creationId xmlns:a16="http://schemas.microsoft.com/office/drawing/2014/main" id="{572E8352-2A80-FDBE-000C-46BC42B305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940198" y="4074819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31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254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12" name="Rounded Rectangle 2">
            <a:extLst>
              <a:ext uri="{FF2B5EF4-FFF2-40B4-BE49-F238E27FC236}">
                <a16:creationId xmlns:a16="http://schemas.microsoft.com/office/drawing/2014/main" id="{C1617C4F-8B9E-8145-E9FA-097AF0B122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412077" y="4074819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31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254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CE840DA7-AD9B-E37B-225D-705F520C867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937322" y="4387072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328F21D0-80AE-A8D0-E187-931FA8906BE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937322" y="4903966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D3148076-2D97-33A6-7B7B-756B03619E8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679049" y="4387072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AF54FE40-BF22-A040-5C43-C03E17F6DBA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679049" y="4903966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1F719C13-71D5-A7D5-A9D8-0570B1AB90F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207169" y="4387072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5687D2D2-469C-F6C9-213C-4CC5A831C12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207169" y="4903966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634521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text box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123F750-71ED-4DFF-FB71-B66298E859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4285280"/>
            <a:ext cx="5552854" cy="2572720"/>
          </a:xfrm>
          <a:prstGeom prst="rect">
            <a:avLst/>
          </a:prstGeom>
        </p:spPr>
      </p:pic>
      <p:pic>
        <p:nvPicPr>
          <p:cNvPr id="7" name="Picture 6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108D6EFA-9DAC-D1F0-55ED-9949D16A9F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43564" y="0"/>
            <a:ext cx="4448436" cy="3840658"/>
          </a:xfrm>
          <a:prstGeom prst="rect">
            <a:avLst/>
          </a:prstGeom>
        </p:spPr>
      </p:pic>
      <p:sp>
        <p:nvSpPr>
          <p:cNvPr id="13" name="Rounded Rectangle 2">
            <a:extLst>
              <a:ext uri="{FF2B5EF4-FFF2-40B4-BE49-F238E27FC236}">
                <a16:creationId xmlns:a16="http://schemas.microsoft.com/office/drawing/2014/main" id="{93A2487A-61B8-8A04-2A52-5B6E14A911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382468" y="2385503"/>
            <a:ext cx="3427063" cy="3011342"/>
          </a:xfrm>
          <a:prstGeom prst="roundRect">
            <a:avLst>
              <a:gd name="adj" fmla="val 1979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27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254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38469" y="2697756"/>
            <a:ext cx="2915060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gradFill>
                  <a:gsLst>
                    <a:gs pos="38000">
                      <a:schemeClr val="accent1"/>
                    </a:gs>
                    <a:gs pos="100000">
                      <a:schemeClr val="accent2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 </a:t>
            </a:r>
            <a:br>
              <a:rPr lang="en-US"/>
            </a:br>
            <a:r>
              <a:rPr lang="en-US"/>
              <a:t>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turpis</a:t>
            </a:r>
            <a:endParaRPr lang="en-US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8452D3C7-8D3A-02FB-B0BD-F6001AB5B9C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38469" y="3454284"/>
            <a:ext cx="2915060" cy="1661993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.</a:t>
            </a:r>
          </a:p>
        </p:txBody>
      </p:sp>
      <p:sp>
        <p:nvSpPr>
          <p:cNvPr id="28" name="Rounded Rectangle 2">
            <a:extLst>
              <a:ext uri="{FF2B5EF4-FFF2-40B4-BE49-F238E27FC236}">
                <a16:creationId xmlns:a16="http://schemas.microsoft.com/office/drawing/2014/main" id="{0B210A1E-5884-FEB6-332E-7C23EB5D15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8179553" y="2385503"/>
            <a:ext cx="3427063" cy="3011342"/>
          </a:xfrm>
          <a:prstGeom prst="roundRect">
            <a:avLst>
              <a:gd name="adj" fmla="val 1979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27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254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1FAC3CD8-8269-8023-D44F-BC9EA2CD669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435554" y="2697756"/>
            <a:ext cx="2915060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gradFill>
                  <a:gsLst>
                    <a:gs pos="38000">
                      <a:schemeClr val="accent1"/>
                    </a:gs>
                    <a:gs pos="100000">
                      <a:schemeClr val="accent2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 </a:t>
            </a:r>
            <a:br>
              <a:rPr lang="en-US"/>
            </a:br>
            <a:r>
              <a:rPr lang="en-US"/>
              <a:t>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turpis</a:t>
            </a:r>
            <a:endParaRPr lang="en-US"/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3CD58979-FBCF-212D-BA47-E3B2FAF4A6B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35554" y="3454284"/>
            <a:ext cx="2915060" cy="1661993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.</a:t>
            </a:r>
          </a:p>
        </p:txBody>
      </p:sp>
      <p:sp>
        <p:nvSpPr>
          <p:cNvPr id="31" name="Rounded Rectangle 2">
            <a:extLst>
              <a:ext uri="{FF2B5EF4-FFF2-40B4-BE49-F238E27FC236}">
                <a16:creationId xmlns:a16="http://schemas.microsoft.com/office/drawing/2014/main" id="{519417E7-4330-CE2A-C018-004C40CC33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585383" y="2385503"/>
            <a:ext cx="3427063" cy="3011342"/>
          </a:xfrm>
          <a:prstGeom prst="roundRect">
            <a:avLst>
              <a:gd name="adj" fmla="val 1979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27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254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5E2A7BED-F7CE-714D-7143-539BB913230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41384" y="2697756"/>
            <a:ext cx="2915060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gradFill>
                  <a:gsLst>
                    <a:gs pos="38000">
                      <a:schemeClr val="accent1"/>
                    </a:gs>
                    <a:gs pos="100000">
                      <a:schemeClr val="accent2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 </a:t>
            </a:r>
            <a:br>
              <a:rPr lang="en-US"/>
            </a:br>
            <a:r>
              <a:rPr lang="en-US"/>
              <a:t>sit amet turpis</a:t>
            </a: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3E1326CB-6240-432C-D815-FFE2FC75213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41384" y="3454284"/>
            <a:ext cx="2915060" cy="1661993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B09A5F-2054-3689-C15B-2605B58867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960" y="980708"/>
            <a:ext cx="11050081" cy="615553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204613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paragraph -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AC809D2-B829-7B00-FB59-EE8E0B22772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487" y="3438427"/>
            <a:ext cx="6840109" cy="3429000"/>
          </a:xfrm>
          <a:prstGeom prst="rect">
            <a:avLst/>
          </a:prstGeom>
        </p:spPr>
      </p:pic>
      <p:pic>
        <p:nvPicPr>
          <p:cNvPr id="5" name="Picture 4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DB66E6E7-CE63-2558-3E07-917AA2D04DB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52991" y="0"/>
            <a:ext cx="4448436" cy="3840658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70FEC1AA-5301-D109-7757-3C8F28BF76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90154" y="2056480"/>
            <a:ext cx="4622646" cy="122835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amet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F799C7F5-7F21-7BAC-43ED-755B319581A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90153" y="3524149"/>
            <a:ext cx="4622647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.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B734B0B-B17D-F12A-60AC-93C306D4A51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66"/>
            <a:ext cx="3420035" cy="6857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7891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1 paragraph -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59BE63B-0D5B-FCEF-9D18-A0FAA75F41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487" y="3429000"/>
            <a:ext cx="6840109" cy="3429000"/>
          </a:xfrm>
          <a:prstGeom prst="rect">
            <a:avLst/>
          </a:prstGeom>
        </p:spPr>
      </p:pic>
      <p:pic>
        <p:nvPicPr>
          <p:cNvPr id="6" name="Picture 5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1F083FE2-5294-93FA-DEB1-2930F5F838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43564" y="0"/>
            <a:ext cx="4448436" cy="3840658"/>
          </a:xfrm>
          <a:prstGeom prst="rect">
            <a:avLst/>
          </a:prstGeom>
        </p:spPr>
      </p:pic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D9703153-ED30-4A13-919C-A650208DA09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0676" y="1348900"/>
            <a:ext cx="4609123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gradFill>
                  <a:gsLst>
                    <a:gs pos="100000">
                      <a:schemeClr val="accent2"/>
                    </a:gs>
                    <a:gs pos="30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0FEC1AA-5301-D109-7757-3C8F28BF76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6" y="422028"/>
            <a:ext cx="11018520" cy="61555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F799C7F5-7F21-7BAC-43ED-755B319581A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0676" y="1856262"/>
            <a:ext cx="4622647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0072055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1 paragraph - 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urple ball and a purple arrow&#10;&#10;Description automatically generated">
            <a:extLst>
              <a:ext uri="{FF2B5EF4-FFF2-40B4-BE49-F238E27FC236}">
                <a16:creationId xmlns:a16="http://schemas.microsoft.com/office/drawing/2014/main" id="{2592AE2A-F199-2824-DF37-915B4954017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539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close-up of a purple and black background&#10;&#10;Description automatically generated">
            <a:extLst>
              <a:ext uri="{FF2B5EF4-FFF2-40B4-BE49-F238E27FC236}">
                <a16:creationId xmlns:a16="http://schemas.microsoft.com/office/drawing/2014/main" id="{D1A79AC7-FBA5-7297-749D-8CBBF060D6C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7393132" cy="6858000"/>
          </a:xfrm>
          <a:prstGeom prst="rect">
            <a:avLst/>
          </a:prstGeom>
        </p:spPr>
      </p:pic>
      <p:pic>
        <p:nvPicPr>
          <p:cNvPr id="12" name="Picture 11" descr="A purple arrow pointing to a purple ball&#10;&#10;Description automatically generated">
            <a:extLst>
              <a:ext uri="{FF2B5EF4-FFF2-40B4-BE49-F238E27FC236}">
                <a16:creationId xmlns:a16="http://schemas.microsoft.com/office/drawing/2014/main" id="{7A43EBE6-F024-22EC-93C3-5542E742FBF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3602"/>
          <a:stretch/>
        </p:blipFill>
        <p:spPr>
          <a:xfrm>
            <a:off x="-7168" y="1048"/>
            <a:ext cx="12126919" cy="6821392"/>
          </a:xfrm>
          <a:prstGeom prst="rect">
            <a:avLst/>
          </a:prstGeom>
        </p:spPr>
      </p:pic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3E3797E6-424E-E4F3-E060-DE50009F1A1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33111" y="3187362"/>
            <a:ext cx="4609123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gradFill>
                  <a:gsLst>
                    <a:gs pos="100000">
                      <a:schemeClr val="accent2"/>
                    </a:gs>
                    <a:gs pos="43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79878C8-780C-6CE7-3371-9E1D88420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33111" y="2260490"/>
            <a:ext cx="4622646" cy="61555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70E405ED-524A-110A-C09E-BB64EABB8D9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233111" y="3694724"/>
            <a:ext cx="4622647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0008601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column/subhead/bulle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ack and purple background&#10;&#10;Description automatically generated">
            <a:extLst>
              <a:ext uri="{FF2B5EF4-FFF2-40B4-BE49-F238E27FC236}">
                <a16:creationId xmlns:a16="http://schemas.microsoft.com/office/drawing/2014/main" id="{F6E69804-99D2-056F-4EB1-0313896BE0C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>
            <a:off x="0" y="4704796"/>
            <a:ext cx="12199749" cy="215867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4C6356C-9532-5436-46A1-619B2A6A7F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61555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FEF8026C-7744-AAD9-41CA-C4ABA625DBE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0677" y="1354747"/>
            <a:ext cx="45111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gradFill>
                  <a:gsLst>
                    <a:gs pos="100000">
                      <a:schemeClr val="accent2"/>
                    </a:gs>
                    <a:gs pos="45000">
                      <a:schemeClr val="accent1"/>
                    </a:gs>
                  </a:gsLst>
                  <a:lin ang="48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EBEEF0C1-9DBD-0741-E148-D23B90A6455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0677" y="1858677"/>
            <a:ext cx="4511136" cy="1264962"/>
          </a:xfrm>
        </p:spPr>
        <p:txBody>
          <a:bodyPr vert="horz" wrap="square" lIns="0" tIns="0" rIns="0" bIns="0" rtlCol="0">
            <a:spAutoFit/>
          </a:bodyPr>
          <a:lstStyle>
            <a:lvl1pPr marL="0" indent="0">
              <a:buClr>
                <a:schemeClr val="accent5"/>
              </a:buClr>
              <a:buFontTx/>
              <a:buNone/>
              <a:defRPr lang="en-US" sz="1200" b="0" kern="1200" spc="0" baseline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.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855851C6-7894-1086-1B76-8F1549A38A3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62614" y="1858677"/>
            <a:ext cx="4511135" cy="1264962"/>
          </a:xfrm>
        </p:spPr>
        <p:txBody>
          <a:bodyPr vert="horz" wrap="square" lIns="0" tIns="0" rIns="0" bIns="0" rtlCol="0">
            <a:spAutoFit/>
          </a:bodyPr>
          <a:lstStyle>
            <a:lvl1pPr marL="0" indent="0">
              <a:buClr>
                <a:schemeClr val="accent5"/>
              </a:buClr>
              <a:buFont typeface="Arial" panose="020B0604020202020204" pitchFamily="34" charset="0"/>
              <a:buNone/>
              <a:defRPr lang="en-US" sz="1200" b="0" kern="1200" spc="0" baseline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.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ADFC2B44-5232-BE0C-160F-949730398C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60205" y="1354747"/>
            <a:ext cx="4534378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gradFill>
                  <a:gsLst>
                    <a:gs pos="100000">
                      <a:schemeClr val="accent2"/>
                    </a:gs>
                    <a:gs pos="47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0495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blocks text with subhea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ECC73F5-7DA5-348A-BF60-D3BB9B0D748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487" y="3429000"/>
            <a:ext cx="6840109" cy="3429000"/>
          </a:xfrm>
          <a:prstGeom prst="rect">
            <a:avLst/>
          </a:prstGeom>
        </p:spPr>
      </p:pic>
      <p:pic>
        <p:nvPicPr>
          <p:cNvPr id="8" name="Picture 7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E40123C1-ECDC-1899-E605-ED07C31B03F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43564" y="0"/>
            <a:ext cx="4448436" cy="3840658"/>
          </a:xfrm>
          <a:prstGeom prst="rect">
            <a:avLst/>
          </a:prstGeom>
        </p:spPr>
      </p:pic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B7F8F03D-8454-4767-E458-BF93C976CB3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83543" y="182962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gradFill>
                  <a:gsLst>
                    <a:gs pos="30000">
                      <a:schemeClr val="accent1"/>
                    </a:gs>
                    <a:gs pos="100000">
                      <a:schemeClr val="accent2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6C888422-F7CD-FCF1-DEFA-ABEB4D699D5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83543" y="232894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3ACED0D3-C5CD-8664-E695-2F236B6A0B2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283543" y="368354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gradFill>
                  <a:gsLst>
                    <a:gs pos="30000">
                      <a:schemeClr val="accent1"/>
                    </a:gs>
                    <a:gs pos="100000">
                      <a:schemeClr val="accent2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4AE224D2-3466-9146-EE6E-BA67BED0D1F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283543" y="418286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F26B0340-D163-DC5F-8A43-6B2FABDB023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011481" y="182962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gradFill>
                  <a:gsLst>
                    <a:gs pos="30000">
                      <a:schemeClr val="accent1"/>
                    </a:gs>
                    <a:gs pos="100000">
                      <a:schemeClr val="accent2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598B6839-2B15-691F-F547-8CEB738ECA3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011481" y="232894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9204744-C252-06A4-7593-B29BB492625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011481" y="368354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gradFill>
                  <a:gsLst>
                    <a:gs pos="30000">
                      <a:schemeClr val="accent1"/>
                    </a:gs>
                    <a:gs pos="100000">
                      <a:schemeClr val="accent2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A4CCD511-7E08-DA5E-8D35-3B3B0CFDDE0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011481" y="418286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544D1D7-60B7-26A6-16B6-05E7D79890D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66"/>
            <a:ext cx="3420035" cy="6857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49953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pag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Placeholder 1">
            <a:extLst>
              <a:ext uri="{FF2B5EF4-FFF2-40B4-BE49-F238E27FC236}">
                <a16:creationId xmlns:a16="http://schemas.microsoft.com/office/drawing/2014/main" id="{A1A9C5EE-AD9B-C973-7EC3-E784E884F5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2171" y="2189877"/>
            <a:ext cx="6367270" cy="192360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lang="en-US" sz="6000" b="1" kern="1200" cap="none" spc="-30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962FB5EE-A7CB-45F1-0F33-06C38CDC6B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171" y="4345640"/>
            <a:ext cx="5430837" cy="276999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835480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n lef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black and purple wave&#10;&#10;Description automatically generated">
            <a:extLst>
              <a:ext uri="{FF2B5EF4-FFF2-40B4-BE49-F238E27FC236}">
                <a16:creationId xmlns:a16="http://schemas.microsoft.com/office/drawing/2014/main" id="{0894BD32-9B8D-551F-6688-FCC37930A8B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-1403244" y="1403239"/>
            <a:ext cx="6857625" cy="405113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991CCEE-D8A7-0DB7-70BE-7B1A06D2D77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487" y="3429000"/>
            <a:ext cx="6840109" cy="3429000"/>
          </a:xfrm>
          <a:prstGeom prst="rect">
            <a:avLst/>
          </a:prstGeom>
        </p:spPr>
      </p:pic>
      <p:pic>
        <p:nvPicPr>
          <p:cNvPr id="7" name="Picture 6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3BAD64EE-8587-AFF9-9259-69EF7FD8E92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43564" y="0"/>
            <a:ext cx="4448436" cy="3840658"/>
          </a:xfrm>
          <a:prstGeom prst="rect">
            <a:avLst/>
          </a:prstGeom>
        </p:spPr>
      </p:pic>
      <p:sp>
        <p:nvSpPr>
          <p:cNvPr id="5" name="Title 2">
            <a:extLst>
              <a:ext uri="{FF2B5EF4-FFF2-40B4-BE49-F238E27FC236}">
                <a16:creationId xmlns:a16="http://schemas.microsoft.com/office/drawing/2014/main" id="{4E57FBE1-0B96-B01A-E10B-82264F460D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77395" y="2461881"/>
            <a:ext cx="4158362" cy="1252793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2E87B1D5-4E73-46D1-72DE-AE7A7E8F537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77395" y="3947633"/>
            <a:ext cx="4158362" cy="553998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4" name="Rounded Rectangle 2">
            <a:extLst>
              <a:ext uri="{FF2B5EF4-FFF2-40B4-BE49-F238E27FC236}">
                <a16:creationId xmlns:a16="http://schemas.microsoft.com/office/drawing/2014/main" id="{C100D46A-2866-B193-6086-DEEB653E74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605576" y="1079344"/>
            <a:ext cx="4812073" cy="4720940"/>
          </a:xfrm>
          <a:prstGeom prst="roundRect">
            <a:avLst>
              <a:gd name="adj" fmla="val 1979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45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381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A028779-EA28-62D7-6D05-CA2F544295B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733485" y="1213954"/>
            <a:ext cx="4556255" cy="4451720"/>
          </a:xfrm>
          <a:solidFill>
            <a:schemeClr val="bg1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1" kern="1200" spc="0" baseline="0" dirty="0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</p:spTree>
    <p:extLst>
      <p:ext uri="{BB962C8B-B14F-4D97-AF65-F5344CB8AC3E}">
        <p14:creationId xmlns:p14="http://schemas.microsoft.com/office/powerpoint/2010/main" val="324958680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 animBg="1"/>
    </p:bldLst>
  </p:timing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8" pos="4631">
          <p15:clr>
            <a:srgbClr val="5ACBF0"/>
          </p15:clr>
        </p15:guide>
        <p15:guide id="9" pos="4593">
          <p15:clr>
            <a:srgbClr val="5ACBF0"/>
          </p15:clr>
        </p15:guide>
        <p15:guide id="10" pos="6134">
          <p15:clr>
            <a:srgbClr val="5ACBF0"/>
          </p15:clr>
        </p15:guide>
        <p15:guide id="11" pos="1323">
          <p15:clr>
            <a:srgbClr val="5ACBF0"/>
          </p15:clr>
        </p15:guide>
        <p15:guide id="12" pos="2865">
          <p15:clr>
            <a:srgbClr val="5ACBF0"/>
          </p15:clr>
        </p15:guide>
        <p15:guide id="13" pos="4815">
          <p15:clr>
            <a:srgbClr val="5ACBF0"/>
          </p15:clr>
        </p15:guide>
        <p15:guide id="14" pos="6361">
          <p15:clr>
            <a:srgbClr val="5ACBF0"/>
          </p15:clr>
        </p15:guide>
        <p15:guide id="15" orient="horz">
          <p15:clr>
            <a:srgbClr val="5ACBF0"/>
          </p15:clr>
        </p15:guide>
        <p15:guide id="16" pos="1727">
          <p15:clr>
            <a:srgbClr val="5ACBF0"/>
          </p15:clr>
        </p15:guide>
        <p15:guide id="17" pos="2294">
          <p15:clr>
            <a:srgbClr val="5ACBF0"/>
          </p15:clr>
        </p15:guide>
        <p15:guide id="18" pos="3273">
          <p15:clr>
            <a:srgbClr val="5ACBF0"/>
          </p15:clr>
        </p15:guide>
        <p15:guide id="19" pos="4411">
          <p15:clr>
            <a:srgbClr val="5ACBF0"/>
          </p15:clr>
        </p15:guide>
        <p15:guide id="21" pos="6179">
          <p15:clr>
            <a:srgbClr val="5ACBF0"/>
          </p15:clr>
        </p15:guide>
        <p15:guide id="22" pos="1501">
          <p15:clr>
            <a:srgbClr val="5ACBF0"/>
          </p15:clr>
        </p15:guide>
        <p15:guide id="23" pos="1543">
          <p15:clr>
            <a:srgbClr val="5ACBF0"/>
          </p15:clr>
        </p15:guide>
        <p15:guide id="24" pos="3049">
          <p15:clr>
            <a:srgbClr val="5ACBF0"/>
          </p15:clr>
        </p15:guide>
        <p15:guide id="25" pos="3088">
          <p15:clr>
            <a:srgbClr val="5ACBF0"/>
          </p15:clr>
        </p15:guide>
        <p15:guide id="26" pos="5954">
          <p15:clr>
            <a:srgbClr val="5ACBF0"/>
          </p15:clr>
        </p15:guide>
        <p15:guide id="27" pos="3840">
          <p15:clr>
            <a:srgbClr val="5ACBF0"/>
          </p15:clr>
        </p15:guide>
        <p15:guide id="28" pos="5386">
          <p15:clr>
            <a:srgbClr val="5ACBF0"/>
          </p15:clr>
        </p15:guide>
        <p15:guide id="29" pos="753">
          <p15:clr>
            <a:srgbClr val="5ACBF0"/>
          </p15:clr>
        </p15:guide>
        <p15:guide id="30" pos="6927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3 round images/text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E8C11A3-69D4-9906-842E-C2B2E87277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487" y="3438427"/>
            <a:ext cx="6840109" cy="3429000"/>
          </a:xfrm>
          <a:prstGeom prst="rect">
            <a:avLst/>
          </a:prstGeom>
        </p:spPr>
      </p:pic>
      <p:pic>
        <p:nvPicPr>
          <p:cNvPr id="5" name="Picture 4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41062185-3B3A-1274-63F7-3141D2CCE52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52991" y="0"/>
            <a:ext cx="4448436" cy="3840658"/>
          </a:xfrm>
          <a:prstGeom prst="rect">
            <a:avLst/>
          </a:prstGeom>
        </p:spPr>
      </p:pic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2037906" y="2286000"/>
            <a:ext cx="2313432" cy="2313432"/>
          </a:xfrm>
          <a:prstGeom prst="ellipse">
            <a:avLst/>
          </a:prstGeom>
          <a:gradFill>
            <a:gsLst>
              <a:gs pos="0">
                <a:schemeClr val="accent5"/>
              </a:gs>
              <a:gs pos="100000">
                <a:schemeClr val="accent1"/>
              </a:gs>
            </a:gsLst>
            <a:lin ang="3600000" scaled="0"/>
          </a:gra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00" b="1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037906" y="4838075"/>
            <a:ext cx="2313432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39284" y="4838075"/>
            <a:ext cx="2313432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840663" y="4838075"/>
            <a:ext cx="2313432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CD7D6FA-1719-A79E-EAE1-DBA349CB23FA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4933506" y="2286000"/>
            <a:ext cx="2313432" cy="2313432"/>
          </a:xfrm>
          <a:prstGeom prst="ellipse">
            <a:avLst/>
          </a:prstGeom>
          <a:gradFill>
            <a:gsLst>
              <a:gs pos="0">
                <a:schemeClr val="accent5"/>
              </a:gs>
              <a:gs pos="100000">
                <a:schemeClr val="accent1"/>
              </a:gs>
            </a:gsLst>
            <a:lin ang="3600000" scaled="0"/>
          </a:gra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00" b="1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63542145-93D8-680E-89D6-10B9E52D37E0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7834967" y="2286000"/>
            <a:ext cx="2313432" cy="2313432"/>
          </a:xfrm>
          <a:prstGeom prst="ellipse">
            <a:avLst/>
          </a:prstGeom>
          <a:gradFill>
            <a:gsLst>
              <a:gs pos="0">
                <a:schemeClr val="accent5"/>
              </a:gs>
              <a:gs pos="100000">
                <a:schemeClr val="accent1"/>
              </a:gs>
            </a:gsLst>
            <a:lin ang="3600000" scaled="0"/>
          </a:gradFill>
        </p:spPr>
        <p:txBody>
          <a:bodyPr lIns="0" tIns="0" rIns="0" bIns="59436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000" b="1" kern="1200" spc="0" baseline="0" dirty="0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605E53D-7AC0-960A-378E-BF67CACEB2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6740" y="990597"/>
            <a:ext cx="11018520" cy="615553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77404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3840">
          <p15:clr>
            <a:srgbClr val="5ACBF0"/>
          </p15:clr>
        </p15:guide>
        <p15:guide id="4" pos="1283">
          <p15:clr>
            <a:srgbClr val="5ACBF0"/>
          </p15:clr>
        </p15:guide>
        <p15:guide id="5" pos="5666">
          <p15:clr>
            <a:srgbClr val="5ACBF0"/>
          </p15:clr>
        </p15:guide>
        <p15:guide id="6" pos="2741">
          <p15:clr>
            <a:srgbClr val="5ACBF0"/>
          </p15:clr>
        </p15:guide>
        <p15:guide id="7" pos="2012">
          <p15:clr>
            <a:srgbClr val="5ACBF0"/>
          </p15:clr>
        </p15:guide>
        <p15:guide id="8" pos="3109">
          <p15:clr>
            <a:srgbClr val="5ACBF0"/>
          </p15:clr>
        </p15:guide>
        <p15:guide id="9" pos="4570">
          <p15:clr>
            <a:srgbClr val="5ACBF0"/>
          </p15:clr>
        </p15:guide>
        <p15:guide id="11" pos="6397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3" pos="4938">
          <p15:clr>
            <a:srgbClr val="5ACBF0"/>
          </p15:clr>
        </p15:guide>
        <p15:guide id="14" orient="horz" pos="2894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hort quote/nam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4B878651-6EA0-F1DE-DDB3-D4C07A4E594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09699" y="2696798"/>
            <a:ext cx="4451089" cy="1107996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</a:t>
            </a:r>
            <a:r>
              <a:rPr lang="en-US"/>
              <a:t> </a:t>
            </a:r>
            <a:r>
              <a:rPr lang="en-US" err="1"/>
              <a:t>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.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2A3F807-DEFB-6026-D7BD-82284EB7FB76}"/>
              </a:ext>
            </a:extLst>
          </p:cNvPr>
          <p:cNvSpPr/>
          <p:nvPr/>
        </p:nvSpPr>
        <p:spPr>
          <a:xfrm flipH="1">
            <a:off x="570676" y="2199576"/>
            <a:ext cx="680608" cy="604267"/>
          </a:xfrm>
          <a:custGeom>
            <a:avLst/>
            <a:gdLst>
              <a:gd name="connsiteX0" fmla="*/ 393237 w 674431"/>
              <a:gd name="connsiteY0" fmla="*/ 0 h 587906"/>
              <a:gd name="connsiteX1" fmla="*/ 616089 w 674431"/>
              <a:gd name="connsiteY1" fmla="*/ 0 h 587906"/>
              <a:gd name="connsiteX2" fmla="*/ 616151 w 674431"/>
              <a:gd name="connsiteY2" fmla="*/ 0 h 587906"/>
              <a:gd name="connsiteX3" fmla="*/ 674431 w 674431"/>
              <a:gd name="connsiteY3" fmla="*/ 58280 h 587906"/>
              <a:gd name="connsiteX4" fmla="*/ 674431 w 674431"/>
              <a:gd name="connsiteY4" fmla="*/ 221738 h 587906"/>
              <a:gd name="connsiteX5" fmla="*/ 597219 w 674431"/>
              <a:gd name="connsiteY5" fmla="*/ 471750 h 587906"/>
              <a:gd name="connsiteX6" fmla="*/ 393361 w 674431"/>
              <a:gd name="connsiteY6" fmla="*/ 587630 h 587906"/>
              <a:gd name="connsiteX7" fmla="*/ 380245 w 674431"/>
              <a:gd name="connsiteY7" fmla="*/ 577174 h 587906"/>
              <a:gd name="connsiteX8" fmla="*/ 380245 w 674431"/>
              <a:gd name="connsiteY8" fmla="*/ 489011 h 587906"/>
              <a:gd name="connsiteX9" fmla="*/ 387484 w 674431"/>
              <a:gd name="connsiteY9" fmla="*/ 478865 h 587906"/>
              <a:gd name="connsiteX10" fmla="*/ 523100 w 674431"/>
              <a:gd name="connsiteY10" fmla="*/ 363541 h 587906"/>
              <a:gd name="connsiteX11" fmla="*/ 540423 w 674431"/>
              <a:gd name="connsiteY11" fmla="*/ 283112 h 587906"/>
              <a:gd name="connsiteX12" fmla="*/ 533308 w 674431"/>
              <a:gd name="connsiteY12" fmla="*/ 276306 h 587906"/>
              <a:gd name="connsiteX13" fmla="*/ 393361 w 674431"/>
              <a:gd name="connsiteY13" fmla="*/ 276306 h 587906"/>
              <a:gd name="connsiteX14" fmla="*/ 374986 w 674431"/>
              <a:gd name="connsiteY14" fmla="*/ 257931 h 587906"/>
              <a:gd name="connsiteX15" fmla="*/ 374986 w 674431"/>
              <a:gd name="connsiteY15" fmla="*/ 18251 h 587906"/>
              <a:gd name="connsiteX16" fmla="*/ 393237 w 674431"/>
              <a:gd name="connsiteY16" fmla="*/ 0 h 587906"/>
              <a:gd name="connsiteX17" fmla="*/ 58466 w 674431"/>
              <a:gd name="connsiteY17" fmla="*/ 0 h 587906"/>
              <a:gd name="connsiteX18" fmla="*/ 281070 w 674431"/>
              <a:gd name="connsiteY18" fmla="*/ 0 h 587906"/>
              <a:gd name="connsiteX19" fmla="*/ 299445 w 674431"/>
              <a:gd name="connsiteY19" fmla="*/ 18375 h 587906"/>
              <a:gd name="connsiteX20" fmla="*/ 299445 w 674431"/>
              <a:gd name="connsiteY20" fmla="*/ 221738 h 587906"/>
              <a:gd name="connsiteX21" fmla="*/ 222233 w 674431"/>
              <a:gd name="connsiteY21" fmla="*/ 471750 h 587906"/>
              <a:gd name="connsiteX22" fmla="*/ 18375 w 674431"/>
              <a:gd name="connsiteY22" fmla="*/ 587630 h 587906"/>
              <a:gd name="connsiteX23" fmla="*/ 5259 w 674431"/>
              <a:gd name="connsiteY23" fmla="*/ 577174 h 587906"/>
              <a:gd name="connsiteX24" fmla="*/ 5259 w 674431"/>
              <a:gd name="connsiteY24" fmla="*/ 489011 h 587906"/>
              <a:gd name="connsiteX25" fmla="*/ 12497 w 674431"/>
              <a:gd name="connsiteY25" fmla="*/ 478865 h 587906"/>
              <a:gd name="connsiteX26" fmla="*/ 148114 w 674431"/>
              <a:gd name="connsiteY26" fmla="*/ 363541 h 587906"/>
              <a:gd name="connsiteX27" fmla="*/ 165437 w 674431"/>
              <a:gd name="connsiteY27" fmla="*/ 283112 h 587906"/>
              <a:gd name="connsiteX28" fmla="*/ 158322 w 674431"/>
              <a:gd name="connsiteY28" fmla="*/ 276306 h 587906"/>
              <a:gd name="connsiteX29" fmla="*/ 18375 w 674431"/>
              <a:gd name="connsiteY29" fmla="*/ 276306 h 587906"/>
              <a:gd name="connsiteX30" fmla="*/ 0 w 674431"/>
              <a:gd name="connsiteY30" fmla="*/ 257931 h 587906"/>
              <a:gd name="connsiteX31" fmla="*/ 0 w 674431"/>
              <a:gd name="connsiteY31" fmla="*/ 58466 h 587906"/>
              <a:gd name="connsiteX32" fmla="*/ 58466 w 674431"/>
              <a:gd name="connsiteY32" fmla="*/ 0 h 587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674431" h="587906">
                <a:moveTo>
                  <a:pt x="393237" y="0"/>
                </a:moveTo>
                <a:lnTo>
                  <a:pt x="616089" y="0"/>
                </a:lnTo>
                <a:lnTo>
                  <a:pt x="616151" y="0"/>
                </a:lnTo>
                <a:cubicBezTo>
                  <a:pt x="648322" y="0"/>
                  <a:pt x="674431" y="26109"/>
                  <a:pt x="674431" y="58280"/>
                </a:cubicBezTo>
                <a:lnTo>
                  <a:pt x="674431" y="221738"/>
                </a:lnTo>
                <a:cubicBezTo>
                  <a:pt x="674431" y="328152"/>
                  <a:pt x="648694" y="411490"/>
                  <a:pt x="597219" y="471750"/>
                </a:cubicBezTo>
                <a:cubicBezTo>
                  <a:pt x="548157" y="529102"/>
                  <a:pt x="480225" y="567770"/>
                  <a:pt x="393361" y="587630"/>
                </a:cubicBezTo>
                <a:cubicBezTo>
                  <a:pt x="386679" y="589177"/>
                  <a:pt x="380245" y="584042"/>
                  <a:pt x="380245" y="577174"/>
                </a:cubicBezTo>
                <a:lnTo>
                  <a:pt x="380245" y="489011"/>
                </a:lnTo>
                <a:cubicBezTo>
                  <a:pt x="380245" y="484433"/>
                  <a:pt x="383153" y="480288"/>
                  <a:pt x="387484" y="478865"/>
                </a:cubicBezTo>
                <a:cubicBezTo>
                  <a:pt x="454240" y="456778"/>
                  <a:pt x="499466" y="418295"/>
                  <a:pt x="523100" y="363541"/>
                </a:cubicBezTo>
                <a:cubicBezTo>
                  <a:pt x="535969" y="335824"/>
                  <a:pt x="541784" y="309035"/>
                  <a:pt x="540423" y="283112"/>
                </a:cubicBezTo>
                <a:cubicBezTo>
                  <a:pt x="540238" y="279276"/>
                  <a:pt x="537082" y="276306"/>
                  <a:pt x="533308" y="276306"/>
                </a:cubicBezTo>
                <a:lnTo>
                  <a:pt x="393361" y="276306"/>
                </a:lnTo>
                <a:cubicBezTo>
                  <a:pt x="383215" y="276306"/>
                  <a:pt x="374986" y="268078"/>
                  <a:pt x="374986" y="257931"/>
                </a:cubicBezTo>
                <a:lnTo>
                  <a:pt x="374986" y="18251"/>
                </a:lnTo>
                <a:cubicBezTo>
                  <a:pt x="374986" y="8167"/>
                  <a:pt x="383153" y="0"/>
                  <a:pt x="393237" y="0"/>
                </a:cubicBezTo>
                <a:close/>
                <a:moveTo>
                  <a:pt x="58466" y="0"/>
                </a:moveTo>
                <a:lnTo>
                  <a:pt x="281070" y="0"/>
                </a:lnTo>
                <a:cubicBezTo>
                  <a:pt x="291216" y="0"/>
                  <a:pt x="299445" y="8229"/>
                  <a:pt x="299445" y="18375"/>
                </a:cubicBezTo>
                <a:lnTo>
                  <a:pt x="299445" y="221738"/>
                </a:lnTo>
                <a:cubicBezTo>
                  <a:pt x="299445" y="328152"/>
                  <a:pt x="273708" y="411490"/>
                  <a:pt x="222233" y="471750"/>
                </a:cubicBezTo>
                <a:cubicBezTo>
                  <a:pt x="173171" y="529102"/>
                  <a:pt x="105239" y="567770"/>
                  <a:pt x="18375" y="587630"/>
                </a:cubicBezTo>
                <a:cubicBezTo>
                  <a:pt x="11631" y="589177"/>
                  <a:pt x="5259" y="584042"/>
                  <a:pt x="5259" y="577174"/>
                </a:cubicBezTo>
                <a:lnTo>
                  <a:pt x="5259" y="489011"/>
                </a:lnTo>
                <a:cubicBezTo>
                  <a:pt x="5259" y="484433"/>
                  <a:pt x="8167" y="480288"/>
                  <a:pt x="12497" y="478865"/>
                </a:cubicBezTo>
                <a:cubicBezTo>
                  <a:pt x="79254" y="456778"/>
                  <a:pt x="124480" y="418295"/>
                  <a:pt x="148114" y="363541"/>
                </a:cubicBezTo>
                <a:cubicBezTo>
                  <a:pt x="160983" y="335824"/>
                  <a:pt x="166798" y="309035"/>
                  <a:pt x="165437" y="283112"/>
                </a:cubicBezTo>
                <a:cubicBezTo>
                  <a:pt x="165252" y="279276"/>
                  <a:pt x="162096" y="276306"/>
                  <a:pt x="158322" y="276306"/>
                </a:cubicBezTo>
                <a:lnTo>
                  <a:pt x="18375" y="276306"/>
                </a:lnTo>
                <a:cubicBezTo>
                  <a:pt x="8229" y="276306"/>
                  <a:pt x="0" y="268078"/>
                  <a:pt x="0" y="257931"/>
                </a:cubicBezTo>
                <a:lnTo>
                  <a:pt x="0" y="58466"/>
                </a:lnTo>
                <a:cubicBezTo>
                  <a:pt x="0" y="26171"/>
                  <a:pt x="26171" y="0"/>
                  <a:pt x="58466" y="0"/>
                </a:cubicBezTo>
                <a:close/>
              </a:path>
            </a:pathLst>
          </a:custGeom>
          <a:solidFill>
            <a:schemeClr val="accent1"/>
          </a:solidFill>
          <a:ln w="611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6B8F6EDE-3287-C98A-2287-E97E9546E9E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09699" y="4036953"/>
            <a:ext cx="4451089" cy="184666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200" b="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pic>
        <p:nvPicPr>
          <p:cNvPr id="2" name="Picture 1" descr="A purple dot pattern on a black background&#10;&#10;Description automatically generated">
            <a:extLst>
              <a:ext uri="{FF2B5EF4-FFF2-40B4-BE49-F238E27FC236}">
                <a16:creationId xmlns:a16="http://schemas.microsoft.com/office/drawing/2014/main" id="{C87F9B58-0572-5401-2FFB-58A8754770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94493" y="7025"/>
            <a:ext cx="8906934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5523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 - 8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colorful cylinders&#10;&#10;Description automatically generated">
            <a:extLst>
              <a:ext uri="{FF2B5EF4-FFF2-40B4-BE49-F238E27FC236}">
                <a16:creationId xmlns:a16="http://schemas.microsoft.com/office/drawing/2014/main" id="{B9967197-9769-716E-7FA6-3534E9C697D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D7A6EF0-71D6-113F-2479-C32536FC11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562684" y="2485571"/>
            <a:ext cx="5452803" cy="1046440"/>
          </a:xfr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ct val="85000"/>
              </a:lnSpc>
              <a:defRPr lang="en-US" sz="4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Demo:</a:t>
            </a:r>
            <a:br>
              <a:rPr lang="en-US"/>
            </a:br>
            <a:r>
              <a:rPr lang="en-US"/>
              <a:t>Demo title here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6F03C7CF-185F-5124-97E2-971F562274D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62684" y="3774455"/>
            <a:ext cx="5452803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b="1" spc="0" baseline="0">
                <a:solidFill>
                  <a:schemeClr val="bg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Speaker name or subtitle text 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6AA86E6-0CD7-56AE-6403-89E56112E144}"/>
              </a:ext>
            </a:extLst>
          </p:cNvPr>
          <p:cNvSpPr/>
          <p:nvPr userDrawn="1"/>
        </p:nvSpPr>
        <p:spPr bwMode="auto">
          <a:xfrm>
            <a:off x="573864" y="521487"/>
            <a:ext cx="1550569" cy="1550569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headEnd type="none" w="med" len="med"/>
            <a:tailEnd type="none" w="med" len="med"/>
          </a:ln>
          <a:effectLst>
            <a:outerShdw blurRad="952500" dist="444500" dir="5400000" algn="ctr" rotWithShape="0">
              <a:schemeClr val="accent5">
                <a:alpha val="30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FFDBFBB-1F0F-8308-F2FF-A3A7287183A6}"/>
              </a:ext>
            </a:extLst>
          </p:cNvPr>
          <p:cNvSpPr>
            <a:spLocks noGrp="1" noChangeAspect="1"/>
          </p:cNvSpPr>
          <p:nvPr>
            <p:ph type="pic" sz="quarter" idx="27" hasCustomPrompt="1"/>
          </p:nvPr>
        </p:nvSpPr>
        <p:spPr bwMode="ltGray">
          <a:xfrm>
            <a:off x="718931" y="666554"/>
            <a:ext cx="1260435" cy="1260435"/>
          </a:xfrm>
          <a:prstGeom prst="ellipse">
            <a:avLst/>
          </a:prstGeom>
          <a:gradFill>
            <a:gsLst>
              <a:gs pos="0">
                <a:schemeClr val="accent5"/>
              </a:gs>
              <a:gs pos="100000">
                <a:schemeClr val="accent1"/>
              </a:gs>
            </a:gsLst>
            <a:lin ang="3600000" scaled="0"/>
          </a:gradFill>
        </p:spPr>
        <p:txBody>
          <a:bodyPr lIns="0" tIns="64008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lang="en-US" sz="800" b="1" i="0" cap="none" spc="0" baseline="0" dirty="0">
                <a:solidFill>
                  <a:schemeClr val="bg2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r>
              <a:rPr lang="en-US"/>
              <a:t>Drag &amp; drop your photo here or click or tap icon below to insert</a:t>
            </a:r>
          </a:p>
        </p:txBody>
      </p:sp>
    </p:spTree>
    <p:extLst>
      <p:ext uri="{BB962C8B-B14F-4D97-AF65-F5344CB8AC3E}">
        <p14:creationId xmlns:p14="http://schemas.microsoft.com/office/powerpoint/2010/main" val="30816244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screensh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7D0E0288-8E0A-F00F-796C-D26BE8C943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566159"/>
            <a:ext cx="12191998" cy="3291841"/>
          </a:xfrm>
          <a:prstGeom prst="rect">
            <a:avLst/>
          </a:prstGeom>
        </p:spPr>
      </p:pic>
      <p:pic>
        <p:nvPicPr>
          <p:cNvPr id="29" name="Picture 28" descr="A purple and black wave&#10;&#10;Description automatically generated">
            <a:extLst>
              <a:ext uri="{FF2B5EF4-FFF2-40B4-BE49-F238E27FC236}">
                <a16:creationId xmlns:a16="http://schemas.microsoft.com/office/drawing/2014/main" id="{D99C6AD2-7494-D70F-BCCB-271DA4C4C35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132324"/>
            <a:ext cx="12192000" cy="2725676"/>
          </a:xfrm>
          <a:prstGeom prst="rect">
            <a:avLst/>
          </a:prstGeom>
        </p:spPr>
      </p:pic>
      <p:pic>
        <p:nvPicPr>
          <p:cNvPr id="30" name="Picture 29" descr="A black and purple wave&#10;&#10;Description automatically generated">
            <a:extLst>
              <a:ext uri="{FF2B5EF4-FFF2-40B4-BE49-F238E27FC236}">
                <a16:creationId xmlns:a16="http://schemas.microsoft.com/office/drawing/2014/main" id="{76AD66EA-8CEA-0BE0-8425-25B37B9815A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835760"/>
            <a:ext cx="12192000" cy="3022239"/>
          </a:xfrm>
          <a:prstGeom prst="rect">
            <a:avLst/>
          </a:prstGeom>
        </p:spPr>
      </p:pic>
      <p:sp>
        <p:nvSpPr>
          <p:cNvPr id="8" name="Rounded Rectangle 2">
            <a:extLst>
              <a:ext uri="{FF2B5EF4-FFF2-40B4-BE49-F238E27FC236}">
                <a16:creationId xmlns:a16="http://schemas.microsoft.com/office/drawing/2014/main" id="{8A905A78-3C11-0D32-DFFE-B02ECDB382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784878" y="1335987"/>
            <a:ext cx="8624158" cy="4996803"/>
          </a:xfrm>
          <a:prstGeom prst="roundRect">
            <a:avLst>
              <a:gd name="adj" fmla="val 1979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3000000" scaled="0"/>
            </a:gradFill>
            <a:prstDash val="solid"/>
          </a:ln>
          <a:effectLst>
            <a:outerShdw blurRad="381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1C6A3F06-F39E-0E7A-B941-89CAC31761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6740" y="422028"/>
            <a:ext cx="11018520" cy="615553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6B27B95-163F-794F-AD82-1273F49EB9BB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ltGray">
          <a:xfrm>
            <a:off x="1968594" y="1510327"/>
            <a:ext cx="8253106" cy="4650863"/>
          </a:xfrm>
          <a:gradFill>
            <a:gsLst>
              <a:gs pos="0">
                <a:schemeClr val="accent5"/>
              </a:gs>
              <a:gs pos="100000">
                <a:schemeClr val="accent1"/>
              </a:gs>
            </a:gsLst>
            <a:lin ang="3000000" scaled="0"/>
          </a:gra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1" kern="1200" spc="0" baseline="0" dirty="0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</p:spTree>
    <p:extLst>
      <p:ext uri="{BB962C8B-B14F-4D97-AF65-F5344CB8AC3E}">
        <p14:creationId xmlns:p14="http://schemas.microsoft.com/office/powerpoint/2010/main" val="393440362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reensho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ark spot in the sky&#10;&#10;Description automatically generated">
            <a:extLst>
              <a:ext uri="{FF2B5EF4-FFF2-40B4-BE49-F238E27FC236}">
                <a16:creationId xmlns:a16="http://schemas.microsoft.com/office/drawing/2014/main" id="{42E63D0D-11CF-3AF8-53F5-F3DA021D084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5945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pic>
        <p:nvPicPr>
          <p:cNvPr id="9" name="Picture 8" descr="A purple and black wave&#10;&#10;Description automatically generated">
            <a:extLst>
              <a:ext uri="{FF2B5EF4-FFF2-40B4-BE49-F238E27FC236}">
                <a16:creationId xmlns:a16="http://schemas.microsoft.com/office/drawing/2014/main" id="{93F35881-457B-7B94-A777-70C69116400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132324"/>
            <a:ext cx="12192000" cy="2725676"/>
          </a:xfrm>
          <a:prstGeom prst="rect">
            <a:avLst/>
          </a:prstGeom>
        </p:spPr>
      </p:pic>
      <p:pic>
        <p:nvPicPr>
          <p:cNvPr id="10" name="Picture 9" descr="A black and purple wave&#10;&#10;Description automatically generated">
            <a:extLst>
              <a:ext uri="{FF2B5EF4-FFF2-40B4-BE49-F238E27FC236}">
                <a16:creationId xmlns:a16="http://schemas.microsoft.com/office/drawing/2014/main" id="{D14E455D-05D0-C20D-6C0D-4ABD125BA8D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338250"/>
            <a:ext cx="12192000" cy="4519749"/>
          </a:xfrm>
          <a:prstGeom prst="rect">
            <a:avLst/>
          </a:prstGeom>
        </p:spPr>
      </p:pic>
      <p:sp>
        <p:nvSpPr>
          <p:cNvPr id="2" name="Rounded Rectangle 2">
            <a:extLst>
              <a:ext uri="{FF2B5EF4-FFF2-40B4-BE49-F238E27FC236}">
                <a16:creationId xmlns:a16="http://schemas.microsoft.com/office/drawing/2014/main" id="{4A17643A-6A86-9A01-DDF2-B07A321A65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029730" y="521407"/>
            <a:ext cx="10134086" cy="5815185"/>
          </a:xfrm>
          <a:prstGeom prst="roundRect">
            <a:avLst>
              <a:gd name="adj" fmla="val 1979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3000000" scaled="0"/>
            </a:gradFill>
            <a:prstDash val="solid"/>
          </a:ln>
          <a:effectLst>
            <a:outerShdw blurRad="381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F458A6A-4BBD-5B1C-AAF8-85B49EB90D39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ltGray">
          <a:xfrm>
            <a:off x="1175730" y="656286"/>
            <a:ext cx="9840535" cy="5545426"/>
          </a:xfrm>
          <a:gradFill>
            <a:gsLst>
              <a:gs pos="0">
                <a:schemeClr val="accent5"/>
              </a:gs>
              <a:gs pos="100000">
                <a:schemeClr val="accent1"/>
              </a:gs>
            </a:gsLst>
            <a:lin ang="3000000" scaled="0"/>
          </a:gra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1" kern="1200" spc="0" baseline="0" dirty="0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</p:spTree>
    <p:extLst>
      <p:ext uri="{BB962C8B-B14F-4D97-AF65-F5344CB8AC3E}">
        <p14:creationId xmlns:p14="http://schemas.microsoft.com/office/powerpoint/2010/main" val="215434544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black and purple circle&#10;&#10;Description automatically generated">
            <a:extLst>
              <a:ext uri="{FF2B5EF4-FFF2-40B4-BE49-F238E27FC236}">
                <a16:creationId xmlns:a16="http://schemas.microsoft.com/office/drawing/2014/main" id="{81EF7B7D-CDF8-B5CE-DC39-6B12AC09335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8213" y="3850085"/>
            <a:ext cx="6840110" cy="3017342"/>
          </a:xfrm>
          <a:prstGeom prst="rect">
            <a:avLst/>
          </a:prstGeom>
        </p:spPr>
      </p:pic>
      <p:pic>
        <p:nvPicPr>
          <p:cNvPr id="11" name="Picture 10" descr="A purple circle in the dark&#10;&#10;Description automatically generated">
            <a:extLst>
              <a:ext uri="{FF2B5EF4-FFF2-40B4-BE49-F238E27FC236}">
                <a16:creationId xmlns:a16="http://schemas.microsoft.com/office/drawing/2014/main" id="{E59F0803-2015-FC8C-7DD4-2FD9BE26C6E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49233" y="0"/>
            <a:ext cx="4252194" cy="34290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C69E385E-6024-1898-40D5-E810CB62D4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4000" y="3055052"/>
            <a:ext cx="9144000" cy="747897"/>
          </a:xfrm>
          <a:noFill/>
        </p:spPr>
        <p:txBody>
          <a:bodyPr vert="horz" wrap="square" lIns="0" tIns="0" rIns="0" bIns="0" rtlCol="0" anchor="ctr" anchorCtr="0">
            <a:spAutoFit/>
          </a:bodyPr>
          <a:lstStyle>
            <a:lvl1pPr algn="ctr">
              <a:defRPr lang="en-US" sz="5400" b="1" dirty="0">
                <a:gradFill>
                  <a:gsLst>
                    <a:gs pos="100000">
                      <a:schemeClr val="accent2"/>
                    </a:gs>
                    <a:gs pos="21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>
              <a:lnSpc>
                <a:spcPct val="90000"/>
              </a:lnSpc>
            </a:pPr>
            <a:r>
              <a:rPr lang="en-US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9659487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 page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81F2F9F-8FDA-53F6-5F2E-F6FE8F04498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487" y="3429000"/>
            <a:ext cx="6840109" cy="3429000"/>
          </a:xfrm>
          <a:prstGeom prst="rect">
            <a:avLst/>
          </a:prstGeom>
        </p:spPr>
      </p:pic>
      <p:pic>
        <p:nvPicPr>
          <p:cNvPr id="5" name="Picture 4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4E1E4492-E365-48F5-FDE6-0B9C41FE5F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43564" y="0"/>
            <a:ext cx="4448436" cy="3840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87622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page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249458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662A5-6E2F-47B0-9B6E-E87983D37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90393963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pag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Placeholder 1">
            <a:extLst>
              <a:ext uri="{FF2B5EF4-FFF2-40B4-BE49-F238E27FC236}">
                <a16:creationId xmlns:a16="http://schemas.microsoft.com/office/drawing/2014/main" id="{A1A9C5EE-AD9B-C973-7EC3-E784E884F5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2171" y="2189877"/>
            <a:ext cx="6367270" cy="192360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lang="en-US" sz="6000" b="1" kern="1200" cap="none" spc="-300" baseline="0" dirty="0">
                <a:ln w="3175">
                  <a:noFill/>
                </a:ln>
                <a:solidFill>
                  <a:schemeClr val="tx2"/>
                </a:solidFill>
                <a:effectLst/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962FB5EE-A7CB-45F1-0F33-06C38CDC6B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171" y="4345640"/>
            <a:ext cx="5430837" cy="276999"/>
          </a:xfrm>
        </p:spPr>
        <p:txBody>
          <a:bodyPr/>
          <a:lstStyle>
            <a:lvl1pPr>
              <a:defRPr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107370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pag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Placeholder 1">
            <a:extLst>
              <a:ext uri="{FF2B5EF4-FFF2-40B4-BE49-F238E27FC236}">
                <a16:creationId xmlns:a16="http://schemas.microsoft.com/office/drawing/2014/main" id="{A1A9C5EE-AD9B-C973-7EC3-E784E884F5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2171" y="2189877"/>
            <a:ext cx="6367270" cy="192360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lang="en-US" sz="6000" b="1" kern="1200" cap="none" spc="-30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962FB5EE-A7CB-45F1-0F33-06C38CDC6B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171" y="4345640"/>
            <a:ext cx="5430837" cy="276999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924521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age 1">
    <p:bg>
      <p:bgPr>
        <a:blipFill dpi="0" rotWithShape="1">
          <a:blip r:embed="rId2">
            <a:lum/>
          </a:blip>
          <a:srcRect/>
          <a:tile tx="-996950" ty="0" sx="60000" sy="6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Placeholder 1">
            <a:extLst>
              <a:ext uri="{FF2B5EF4-FFF2-40B4-BE49-F238E27FC236}">
                <a16:creationId xmlns:a16="http://schemas.microsoft.com/office/drawing/2014/main" id="{A1A9C5EE-AD9B-C973-7EC3-E784E884F5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2171" y="2189877"/>
            <a:ext cx="6367270" cy="192360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lang="en-US" sz="6000" b="1" kern="1200" cap="none" spc="-300" baseline="0" dirty="0">
                <a:ln w="3175">
                  <a:noFill/>
                </a:ln>
                <a:gradFill flip="none" rotWithShape="1">
                  <a:gsLst>
                    <a:gs pos="58000">
                      <a:schemeClr val="accent1"/>
                    </a:gs>
                    <a:gs pos="100000">
                      <a:srgbClr val="D600AA"/>
                    </a:gs>
                  </a:gsLst>
                  <a:lin ang="3600000" scaled="0"/>
                  <a:tileRect/>
                </a:gradFill>
                <a:effectLst/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962FB5EE-A7CB-45F1-0F33-06C38CDC6B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171" y="4345640"/>
            <a:ext cx="5430837" cy="307777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414398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pag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logo with purple and blue colors&#10;&#10;Description automatically generated">
            <a:extLst>
              <a:ext uri="{FF2B5EF4-FFF2-40B4-BE49-F238E27FC236}">
                <a16:creationId xmlns:a16="http://schemas.microsoft.com/office/drawing/2014/main" id="{D27D13AD-526A-90B5-459D-1E4E6AC0053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85" y="0"/>
            <a:ext cx="12192000" cy="6858000"/>
          </a:xfrm>
          <a:prstGeom prst="rect">
            <a:avLst/>
          </a:prstGeom>
        </p:spPr>
      </p:pic>
      <p:pic>
        <p:nvPicPr>
          <p:cNvPr id="3" name="Picture 2" descr="A black background with a black rectangle&#10;&#10;Description automatically generated">
            <a:extLst>
              <a:ext uri="{FF2B5EF4-FFF2-40B4-BE49-F238E27FC236}">
                <a16:creationId xmlns:a16="http://schemas.microsoft.com/office/drawing/2014/main" id="{7316EB86-1082-1532-3186-F1078C86353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017996" y="0"/>
            <a:ext cx="7173819" cy="6858000"/>
          </a:xfrm>
          <a:prstGeom prst="rect">
            <a:avLst/>
          </a:prstGeom>
        </p:spPr>
      </p:pic>
      <p:pic>
        <p:nvPicPr>
          <p:cNvPr id="2" name="Picture 1" descr="A black background with a black border&#10;&#10;Description automatically generated with medium confidence">
            <a:extLst>
              <a:ext uri="{FF2B5EF4-FFF2-40B4-BE49-F238E27FC236}">
                <a16:creationId xmlns:a16="http://schemas.microsoft.com/office/drawing/2014/main" id="{DCD7A8E1-BE78-4A44-8DAE-4814D573B8C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7915276" cy="68580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B5DCC040-BEFD-9634-43E9-9121BCAA34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225" y="2921000"/>
            <a:ext cx="5607937" cy="627830"/>
          </a:xfrm>
        </p:spPr>
        <p:txBody>
          <a:bodyPr vert="horz" wrap="square" lIns="0" tIns="0" rIns="0" bIns="0" rtlCol="0" anchor="ctr" anchorCtr="0">
            <a:noAutofit/>
          </a:bodyPr>
          <a:lstStyle>
            <a:lvl1pPr algn="l" defTabSz="932742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lang="en-US" sz="60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2"/>
                    </a:gs>
                    <a:gs pos="22000">
                      <a:schemeClr val="accent1"/>
                    </a:gs>
                  </a:gsLst>
                  <a:lin ang="3600000" scaled="0"/>
                  <a:tileRect/>
                </a:gradFill>
                <a:effectLst/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 algn="l" defTabSz="932742" rtl="0" eaLnBrk="1" latinLnBrk="0" hangingPunct="1">
              <a:lnSpc>
                <a:spcPts val="7500"/>
              </a:lnSpc>
              <a:spcBef>
                <a:spcPct val="0"/>
              </a:spcBef>
              <a:buNone/>
            </a:pPr>
            <a:r>
              <a:rPr lang="en-US"/>
              <a:t>00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CC5BF35-9D1A-6EF1-55CB-2D658CA913B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3713931"/>
            <a:ext cx="5430837" cy="492443"/>
          </a:xfrm>
        </p:spPr>
        <p:txBody>
          <a:bodyPr/>
          <a:lstStyle>
            <a:lvl1pPr>
              <a:defRPr sz="3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2480871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ection pag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black border&#10;&#10;Description automatically generated with medium confidence">
            <a:extLst>
              <a:ext uri="{FF2B5EF4-FFF2-40B4-BE49-F238E27FC236}">
                <a16:creationId xmlns:a16="http://schemas.microsoft.com/office/drawing/2014/main" id="{DCD7A8E1-BE78-4A44-8DAE-4814D573B8C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7915276" cy="68580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B5DCC040-BEFD-9634-43E9-9121BCAA34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225" y="2921000"/>
            <a:ext cx="5607937" cy="627830"/>
          </a:xfrm>
        </p:spPr>
        <p:txBody>
          <a:bodyPr vert="horz" wrap="square" lIns="0" tIns="0" rIns="0" bIns="0" rtlCol="0" anchor="ctr" anchorCtr="0">
            <a:noAutofit/>
          </a:bodyPr>
          <a:lstStyle>
            <a:lvl1pPr algn="l" defTabSz="932742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lang="en-US" sz="60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2"/>
                    </a:gs>
                    <a:gs pos="22000">
                      <a:schemeClr val="accent1"/>
                    </a:gs>
                  </a:gsLst>
                  <a:lin ang="3600000" scaled="0"/>
                  <a:tileRect/>
                </a:gradFill>
                <a:effectLst/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 algn="l" defTabSz="932742" rtl="0" eaLnBrk="1" latinLnBrk="0" hangingPunct="1">
              <a:lnSpc>
                <a:spcPts val="7500"/>
              </a:lnSpc>
              <a:spcBef>
                <a:spcPct val="0"/>
              </a:spcBef>
              <a:buNone/>
            </a:pPr>
            <a:r>
              <a:rPr lang="en-US"/>
              <a:t>00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CC5BF35-9D1A-6EF1-55CB-2D658CA913B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3713931"/>
            <a:ext cx="5430837" cy="492443"/>
          </a:xfrm>
        </p:spPr>
        <p:txBody>
          <a:bodyPr/>
          <a:lstStyle>
            <a:lvl1pPr>
              <a:defRPr sz="3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1848027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pag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urple and pink balls&#10;&#10;Description automatically generated with medium confidence">
            <a:extLst>
              <a:ext uri="{FF2B5EF4-FFF2-40B4-BE49-F238E27FC236}">
                <a16:creationId xmlns:a16="http://schemas.microsoft.com/office/drawing/2014/main" id="{7EBFCEFD-4763-6100-3253-A140270CAFD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black background with a black rectangle&#10;&#10;Description automatically generated">
            <a:extLst>
              <a:ext uri="{FF2B5EF4-FFF2-40B4-BE49-F238E27FC236}">
                <a16:creationId xmlns:a16="http://schemas.microsoft.com/office/drawing/2014/main" id="{7316EB86-1082-1532-3186-F1078C86353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017996" y="0"/>
            <a:ext cx="7173819" cy="6858000"/>
          </a:xfrm>
          <a:prstGeom prst="rect">
            <a:avLst/>
          </a:prstGeom>
        </p:spPr>
      </p:pic>
      <p:pic>
        <p:nvPicPr>
          <p:cNvPr id="2" name="Picture 1" descr="A black background with a black border&#10;&#10;Description automatically generated with medium confidence">
            <a:extLst>
              <a:ext uri="{FF2B5EF4-FFF2-40B4-BE49-F238E27FC236}">
                <a16:creationId xmlns:a16="http://schemas.microsoft.com/office/drawing/2014/main" id="{DCD7A8E1-BE78-4A44-8DAE-4814D573B8C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7915276" cy="68580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B5DCC040-BEFD-9634-43E9-9121BCAA34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225" y="2921000"/>
            <a:ext cx="5607937" cy="627830"/>
          </a:xfrm>
        </p:spPr>
        <p:txBody>
          <a:bodyPr vert="horz" wrap="square" lIns="0" tIns="0" rIns="0" bIns="0" rtlCol="0" anchor="ctr" anchorCtr="0">
            <a:noAutofit/>
          </a:bodyPr>
          <a:lstStyle>
            <a:lvl1pPr algn="l" defTabSz="932742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lang="en-US" sz="60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2"/>
                    </a:gs>
                    <a:gs pos="22000">
                      <a:schemeClr val="accent1"/>
                    </a:gs>
                  </a:gsLst>
                  <a:lin ang="3600000" scaled="0"/>
                  <a:tileRect/>
                </a:gradFill>
                <a:effectLst/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 algn="l" defTabSz="932742" rtl="0" eaLnBrk="1" latinLnBrk="0" hangingPunct="1">
              <a:lnSpc>
                <a:spcPts val="7500"/>
              </a:lnSpc>
              <a:spcBef>
                <a:spcPct val="0"/>
              </a:spcBef>
              <a:buNone/>
            </a:pPr>
            <a:r>
              <a:rPr lang="en-US"/>
              <a:t>00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CC5BF35-9D1A-6EF1-55CB-2D658CA913B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3713931"/>
            <a:ext cx="5430837" cy="492443"/>
          </a:xfrm>
        </p:spPr>
        <p:txBody>
          <a:bodyPr/>
          <a:lstStyle>
            <a:lvl1pPr>
              <a:defRPr sz="3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79359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lack and purple background&#10;&#10;Description automatically generated">
            <a:extLst>
              <a:ext uri="{FF2B5EF4-FFF2-40B4-BE49-F238E27FC236}">
                <a16:creationId xmlns:a16="http://schemas.microsoft.com/office/drawing/2014/main" id="{4A32E974-DC8B-EA22-6FD6-BB7F042E2B7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5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-1" y="2031610"/>
            <a:ext cx="12191999" cy="48263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F2D5AF-D3EE-9FE9-17CA-38F79C0991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960" y="1724627"/>
            <a:ext cx="11050081" cy="615553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3E151E17-299D-0A92-45C9-BED3664323C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88750" y="4106047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 sit amet elit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39284" y="4106047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24213C95-8A35-2CB3-F9F8-DBC451E9878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89820" y="4106047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D8BB362A-BDC6-A7E5-2494-31EC9725D6C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236948" y="3132820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gradFill>
                  <a:gsLst>
                    <a:gs pos="1600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35564948-DBA9-4296-2B21-C0328D679F7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986414" y="3132820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gradFill>
                  <a:gsLst>
                    <a:gs pos="1600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9079751F-C88A-CB88-925B-DC19ABF4BC3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487484" y="3132820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gradFill>
                  <a:gsLst>
                    <a:gs pos="1600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3846734869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75296" y="2125629"/>
            <a:ext cx="5443720" cy="123110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75296" y="3597951"/>
            <a:ext cx="5443722" cy="1163395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974DFFC-E26C-FF7F-92C1-388763AECEB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1" cstate="screen">
            <a:alphaModFix amt="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1337" y="512466"/>
            <a:ext cx="11069326" cy="5833068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86896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762" r:id="rId1"/>
    <p:sldLayoutId id="2147485764" r:id="rId2"/>
    <p:sldLayoutId id="2147485763" r:id="rId3"/>
    <p:sldLayoutId id="2147485765" r:id="rId4"/>
    <p:sldLayoutId id="2147485741" r:id="rId5"/>
    <p:sldLayoutId id="2147485766" r:id="rId6"/>
    <p:sldLayoutId id="2147485768" r:id="rId7"/>
    <p:sldLayoutId id="2147485740" r:id="rId8"/>
    <p:sldLayoutId id="2147485594" r:id="rId9"/>
    <p:sldLayoutId id="2147485683" r:id="rId10"/>
    <p:sldLayoutId id="2147485756" r:id="rId11"/>
    <p:sldLayoutId id="2147485566" r:id="rId12"/>
    <p:sldLayoutId id="2147485729" r:id="rId13"/>
    <p:sldLayoutId id="2147485733" r:id="rId14"/>
    <p:sldLayoutId id="2147485706" r:id="rId15"/>
    <p:sldLayoutId id="2147485761" r:id="rId16"/>
    <p:sldLayoutId id="2147485754" r:id="rId17"/>
    <p:sldLayoutId id="2147485534" r:id="rId18"/>
    <p:sldLayoutId id="2147485718" r:id="rId19"/>
    <p:sldLayoutId id="2147485715" r:id="rId20"/>
    <p:sldLayoutId id="2147485545" r:id="rId21"/>
    <p:sldLayoutId id="2147485730" r:id="rId22"/>
    <p:sldLayoutId id="2147485661" r:id="rId23"/>
    <p:sldLayoutId id="2147485639" r:id="rId24"/>
    <p:sldLayoutId id="2147485600" r:id="rId25"/>
    <p:sldLayoutId id="2147485655" r:id="rId26"/>
    <p:sldLayoutId id="2147485760" r:id="rId27"/>
    <p:sldLayoutId id="2147485638" r:id="rId28"/>
    <p:sldLayoutId id="2147485769" r:id="rId29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4000" b="1" kern="1200" cap="none" spc="0" baseline="0" dirty="0" smtClean="0">
          <a:ln w="3175">
            <a:noFill/>
          </a:ln>
          <a:solidFill>
            <a:schemeClr val="tx1"/>
          </a:solidFill>
          <a:effectLst/>
          <a:latin typeface="Open Sans ExtraBold" panose="020B0606030504020204" pitchFamily="34" charset="0"/>
          <a:ea typeface="Open Sans ExtraBold" panose="020B0606030504020204" pitchFamily="34" charset="0"/>
          <a:cs typeface="Open Sans ExtraBold" panose="020B0606030504020204" pitchFamily="34" charset="0"/>
        </a:defRPr>
      </a:lvl1pPr>
    </p:titleStyle>
    <p:bodyStyle>
      <a:lvl1pPr marL="0" marR="0" indent="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2"/>
        </a:buClr>
        <a:buSzPct val="90000"/>
        <a:buFontTx/>
        <a:buNone/>
        <a:tabLst/>
        <a:defRPr sz="1800" b="1" kern="1200" spc="0" baseline="0">
          <a:solidFill>
            <a:schemeClr val="tx1"/>
          </a:solidFill>
          <a:latin typeface="Open Sans ExtraBold" panose="020B0606030504020204" pitchFamily="34" charset="0"/>
          <a:ea typeface="Open Sans ExtraBold" panose="020B0606030504020204" pitchFamily="34" charset="0"/>
          <a:cs typeface="Open Sans ExtraBold" panose="020B0606030504020204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tabLst/>
        <a:defRPr sz="1200" b="0" kern="1200" spc="0" baseline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tabLst/>
        <a:defRPr sz="1200" b="0" kern="1200" spc="0" baseline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tabLst/>
        <a:defRPr sz="1200" b="0" kern="1200" spc="0" baseline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tabLst/>
        <a:defRPr sz="1200" b="0" kern="1200" spc="0" baseline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0" userDrawn="1">
          <p15:clr>
            <a:srgbClr val="C35EA4"/>
          </p15:clr>
        </p15:guide>
        <p15:guide id="17" pos="7320" userDrawn="1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92" userDrawn="1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88" userDrawn="1">
          <p15:clr>
            <a:srgbClr val="A4A3A4"/>
          </p15:clr>
        </p15:guide>
        <p15:guide id="31" orient="horz" pos="400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10" Type="http://schemas.openxmlformats.org/officeDocument/2006/relationships/image" Target="../media/image42.svg"/><Relationship Id="rId4" Type="http://schemas.openxmlformats.org/officeDocument/2006/relationships/image" Target="../media/image36.svg"/><Relationship Id="rId9" Type="http://schemas.openxmlformats.org/officeDocument/2006/relationships/image" Target="../media/image4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zure-Samples/azure-search-openai-demo-csharp?tab=readme-ov-file#account-requirements" TargetMode="External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hyperlink" Target="https://github.com/Azure-Samples/azure-search-openai-demo-csharp?tab=readme-ov-file#local-environment" TargetMode="Externa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svg"/><Relationship Id="rId3" Type="http://schemas.openxmlformats.org/officeDocument/2006/relationships/image" Target="../media/image49.svg"/><Relationship Id="rId7" Type="http://schemas.openxmlformats.org/officeDocument/2006/relationships/image" Target="../media/image53.png"/><Relationship Id="rId12" Type="http://schemas.openxmlformats.org/officeDocument/2006/relationships/image" Target="../media/image58.sv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2.png"/><Relationship Id="rId11" Type="http://schemas.openxmlformats.org/officeDocument/2006/relationships/image" Target="../media/image57.png"/><Relationship Id="rId5" Type="http://schemas.openxmlformats.org/officeDocument/2006/relationships/image" Target="../media/image51.svg"/><Relationship Id="rId10" Type="http://schemas.openxmlformats.org/officeDocument/2006/relationships/image" Target="../media/image56.svg"/><Relationship Id="rId4" Type="http://schemas.openxmlformats.org/officeDocument/2006/relationships/image" Target="../media/image50.png"/><Relationship Id="rId9" Type="http://schemas.openxmlformats.org/officeDocument/2006/relationships/image" Target="../media/image5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aka.ms/ragrelevance" TargetMode="Externa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bZQun8Y4L2A&amp;pp=ygUPYW5kcmVqIGthcnBhdGh5" TargetMode="External"/><Relationship Id="rId2" Type="http://schemas.openxmlformats.org/officeDocument/2006/relationships/hyperlink" Target="https://arxiv.org/abs/1706.03762" TargetMode="Externa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32.png"/><Relationship Id="rId4" Type="http://schemas.openxmlformats.org/officeDocument/2006/relationships/hyperlink" Target="https://www.youtube.com/watch?v=kCc8FmEb1nY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A25A65-1078-249B-17BA-76D61F4DE0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171" y="2189877"/>
            <a:ext cx="6367270" cy="1893019"/>
          </a:xfrm>
        </p:spPr>
        <p:txBody>
          <a:bodyPr/>
          <a:lstStyle/>
          <a:p>
            <a:r>
              <a:rPr lang="en-US" b="0" i="0" dirty="0">
                <a:solidFill>
                  <a:srgbClr val="242424"/>
                </a:solidFill>
                <a:effectLst/>
                <a:highlight>
                  <a:srgbClr val="FFFFFF"/>
                </a:highlight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RAG with AI Search and .NET</a:t>
            </a:r>
            <a:endParaRPr lang="en-US" dirty="0">
              <a:solidFill>
                <a:schemeClr val="tx2"/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5D60E2-B747-8860-2811-AB5C38F7F46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Matt Gotteiner</a:t>
            </a:r>
          </a:p>
        </p:txBody>
      </p:sp>
    </p:spTree>
    <p:extLst>
      <p:ext uri="{BB962C8B-B14F-4D97-AF65-F5344CB8AC3E}">
        <p14:creationId xmlns:p14="http://schemas.microsoft.com/office/powerpoint/2010/main" val="1981799316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4C31809F-1C08-5E34-FE89-15466478D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Retrieval Augmented Generation</a:t>
            </a:r>
          </a:p>
        </p:txBody>
      </p:sp>
    </p:spTree>
    <p:extLst>
      <p:ext uri="{BB962C8B-B14F-4D97-AF65-F5344CB8AC3E}">
        <p14:creationId xmlns:p14="http://schemas.microsoft.com/office/powerpoint/2010/main" val="4243931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Segoe UI"/>
              </a:rPr>
              <a:t>RAG: </a:t>
            </a:r>
            <a:r>
              <a:rPr lang="en-US" u="sng">
                <a:cs typeface="Segoe UI"/>
              </a:rPr>
              <a:t>R</a:t>
            </a:r>
            <a:r>
              <a:rPr lang="en-US">
                <a:cs typeface="Segoe UI"/>
              </a:rPr>
              <a:t>etrieval </a:t>
            </a:r>
            <a:r>
              <a:rPr lang="en-US" u="sng">
                <a:cs typeface="Segoe UI"/>
              </a:rPr>
              <a:t>A</a:t>
            </a:r>
            <a:r>
              <a:rPr lang="en-US">
                <a:cs typeface="Segoe UI"/>
              </a:rPr>
              <a:t>ugmented </a:t>
            </a:r>
            <a:r>
              <a:rPr lang="en-US" u="sng">
                <a:cs typeface="Segoe UI"/>
              </a:rPr>
              <a:t>G</a:t>
            </a:r>
            <a:r>
              <a:rPr lang="en-US">
                <a:cs typeface="Segoe UI"/>
              </a:rPr>
              <a:t>eneration</a:t>
            </a:r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82CA188-22F6-C905-5268-9319A90AEA55}"/>
              </a:ext>
            </a:extLst>
          </p:cNvPr>
          <p:cNvGrpSpPr/>
          <p:nvPr/>
        </p:nvGrpSpPr>
        <p:grpSpPr>
          <a:xfrm>
            <a:off x="2043763" y="3689574"/>
            <a:ext cx="2413786" cy="1950834"/>
            <a:chOff x="2043763" y="3689574"/>
            <a:chExt cx="2413786" cy="1950834"/>
          </a:xfrm>
        </p:grpSpPr>
        <p:sp>
          <p:nvSpPr>
            <p:cNvPr id="3" name="Text Placeholder 5">
              <a:extLst>
                <a:ext uri="{FF2B5EF4-FFF2-40B4-BE49-F238E27FC236}">
                  <a16:creationId xmlns:a16="http://schemas.microsoft.com/office/drawing/2014/main" id="{18844ED7-4809-587F-C65D-E4150DC5EF9B}"/>
                </a:ext>
              </a:extLst>
            </p:cNvPr>
            <p:cNvSpPr txBox="1">
              <a:spLocks/>
            </p:cNvSpPr>
            <p:nvPr/>
          </p:nvSpPr>
          <p:spPr>
            <a:xfrm>
              <a:off x="2919508" y="5195901"/>
              <a:ext cx="1538041" cy="444507"/>
            </a:xfrm>
            <a:prstGeom prst="rect">
              <a:avLst/>
            </a:prstGeom>
          </p:spPr>
          <p:txBody>
            <a:bodyPr lIns="91440" tIns="45720" rIns="91440" bIns="45720" anchor="t"/>
            <a:lstStyle>
              <a:defPPr>
                <a:defRPr lang="en-US"/>
              </a:defPPr>
              <a:lvl1pPr marL="0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1828983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657965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5486948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7315932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9144915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0973897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2802880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4631864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defTabSz="1865484">
                <a:buNone/>
                <a:defRPr/>
              </a:pPr>
              <a:r>
                <a:rPr lang="en-US" sz="200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Search</a:t>
              </a:r>
              <a:endParaRPr lang="en-US" sz="55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FDD5F9FB-B14C-CD80-183C-B4421CECC5F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100685" y="3689574"/>
              <a:ext cx="1168288" cy="1291166"/>
            </a:xfrm>
            <a:prstGeom prst="rect">
              <a:avLst/>
            </a:prstGeom>
          </p:spPr>
        </p:pic>
        <p:sp>
          <p:nvSpPr>
            <p:cNvPr id="5" name="Arrow: Right 8">
              <a:extLst>
                <a:ext uri="{FF2B5EF4-FFF2-40B4-BE49-F238E27FC236}">
                  <a16:creationId xmlns:a16="http://schemas.microsoft.com/office/drawing/2014/main" id="{B786CD8A-64F1-C990-5BDC-2483B315FBCD}"/>
                </a:ext>
              </a:extLst>
            </p:cNvPr>
            <p:cNvSpPr/>
            <p:nvPr/>
          </p:nvSpPr>
          <p:spPr bwMode="auto">
            <a:xfrm>
              <a:off x="2043763" y="4239316"/>
              <a:ext cx="1056685" cy="349093"/>
            </a:xfrm>
            <a:prstGeom prst="rightArrow">
              <a:avLst/>
            </a:prstGeom>
            <a:solidFill>
              <a:srgbClr val="2454C3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828983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3657965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5486948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7315932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9144915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10973897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12802880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14631864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6" name="TextBox 7">
            <a:extLst>
              <a:ext uri="{FF2B5EF4-FFF2-40B4-BE49-F238E27FC236}">
                <a16:creationId xmlns:a16="http://schemas.microsoft.com/office/drawing/2014/main" id="{A6FA47F1-D72E-F01E-D900-D96D637FC1F4}"/>
              </a:ext>
            </a:extLst>
          </p:cNvPr>
          <p:cNvSpPr txBox="1"/>
          <p:nvPr/>
        </p:nvSpPr>
        <p:spPr>
          <a:xfrm>
            <a:off x="4519728" y="4656917"/>
            <a:ext cx="2562549" cy="1846659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3657965" rtl="0" eaLnBrk="1" latinLnBrk="0" hangingPunct="1">
              <a:defRPr sz="7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1828983" algn="l" defTabSz="3657965" rtl="0" eaLnBrk="1" latinLnBrk="0" hangingPunct="1">
              <a:defRPr sz="7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3657965" algn="l" defTabSz="3657965" rtl="0" eaLnBrk="1" latinLnBrk="0" hangingPunct="1">
              <a:defRPr sz="7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5486948" algn="l" defTabSz="3657965" rtl="0" eaLnBrk="1" latinLnBrk="0" hangingPunct="1">
              <a:defRPr sz="7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7315932" algn="l" defTabSz="3657965" rtl="0" eaLnBrk="1" latinLnBrk="0" hangingPunct="1">
              <a:defRPr sz="7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9144915" algn="l" defTabSz="3657965" rtl="0" eaLnBrk="1" latinLnBrk="0" hangingPunct="1">
              <a:defRPr sz="7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10973897" algn="l" defTabSz="3657965" rtl="0" eaLnBrk="1" latinLnBrk="0" hangingPunct="1">
              <a:defRPr sz="7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2802880" algn="l" defTabSz="3657965" rtl="0" eaLnBrk="1" latinLnBrk="0" hangingPunct="1">
              <a:defRPr sz="7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4631864" algn="l" defTabSz="3657965" rtl="0" eaLnBrk="1" latinLnBrk="0" hangingPunct="1">
              <a:defRPr sz="7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 err="1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PerksPlus.pdf#page</a:t>
            </a:r>
            <a:r>
              <a:rPr lang="en-US" sz="12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=2: Some of the lessons covered under </a:t>
            </a:r>
            <a:r>
              <a:rPr lang="en-US" sz="1200" dirty="0" err="1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PerksPlus</a:t>
            </a:r>
            <a:r>
              <a:rPr lang="en-US" sz="12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include: · Skiing and snowboarding lessons · Scuba diving lessons · Surfing lessons · Horseback riding lessons These lessons provide employees with the opportunity to try new things, challenge themselves, and improve their physical skills.….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23C84B4-7D51-DF1C-FB00-1F1900B53F30}"/>
              </a:ext>
            </a:extLst>
          </p:cNvPr>
          <p:cNvGrpSpPr/>
          <p:nvPr/>
        </p:nvGrpSpPr>
        <p:grpSpPr>
          <a:xfrm>
            <a:off x="2043402" y="3326932"/>
            <a:ext cx="6924898" cy="3186972"/>
            <a:chOff x="2043402" y="3326932"/>
            <a:chExt cx="6924898" cy="3186972"/>
          </a:xfrm>
        </p:grpSpPr>
        <p:sp>
          <p:nvSpPr>
            <p:cNvPr id="7" name="Text Placeholder 5">
              <a:extLst>
                <a:ext uri="{FF2B5EF4-FFF2-40B4-BE49-F238E27FC236}">
                  <a16:creationId xmlns:a16="http://schemas.microsoft.com/office/drawing/2014/main" id="{6E211B5D-D01E-7B52-BF64-13F3FE7BC950}"/>
                </a:ext>
              </a:extLst>
            </p:cNvPr>
            <p:cNvSpPr txBox="1">
              <a:spLocks/>
            </p:cNvSpPr>
            <p:nvPr/>
          </p:nvSpPr>
          <p:spPr>
            <a:xfrm>
              <a:off x="7176434" y="5129782"/>
              <a:ext cx="1791866" cy="1384122"/>
            </a:xfrm>
            <a:prstGeom prst="rect">
              <a:avLst/>
            </a:prstGeom>
          </p:spPr>
          <p:txBody>
            <a:bodyPr lIns="91440" tIns="45720" rIns="91440" bIns="45720" anchor="t"/>
            <a:lstStyle>
              <a:defPPr>
                <a:defRPr lang="en-US"/>
              </a:defPPr>
              <a:lvl1pPr marL="0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1828983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657965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5486948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7315932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9144915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0973897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2802880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4631864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defTabSz="1865484">
                <a:buNone/>
                <a:defRPr/>
              </a:pPr>
              <a:r>
                <a:rPr lang="en-US" sz="20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Large Language Model</a:t>
              </a:r>
            </a:p>
          </p:txBody>
        </p:sp>
        <p:pic>
          <p:nvPicPr>
            <p:cNvPr id="8" name="Graphic 2">
              <a:extLst>
                <a:ext uri="{FF2B5EF4-FFF2-40B4-BE49-F238E27FC236}">
                  <a16:creationId xmlns:a16="http://schemas.microsoft.com/office/drawing/2014/main" id="{B00AF0E2-0EB0-7152-FEDA-827EF46B352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333033" y="3326932"/>
              <a:ext cx="1627908" cy="1721555"/>
            </a:xfrm>
            <a:prstGeom prst="rect">
              <a:avLst/>
            </a:prstGeom>
          </p:spPr>
        </p:pic>
        <p:sp>
          <p:nvSpPr>
            <p:cNvPr id="9" name="Arrow: Right 10">
              <a:extLst>
                <a:ext uri="{FF2B5EF4-FFF2-40B4-BE49-F238E27FC236}">
                  <a16:creationId xmlns:a16="http://schemas.microsoft.com/office/drawing/2014/main" id="{F55B4785-A50C-6918-1269-6AFACFF73B96}"/>
                </a:ext>
              </a:extLst>
            </p:cNvPr>
            <p:cNvSpPr/>
            <p:nvPr/>
          </p:nvSpPr>
          <p:spPr bwMode="auto">
            <a:xfrm>
              <a:off x="4312170" y="4239316"/>
              <a:ext cx="2850593" cy="293302"/>
            </a:xfrm>
            <a:prstGeom prst="rightArrow">
              <a:avLst/>
            </a:prstGeom>
            <a:solidFill>
              <a:srgbClr val="2454C3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828983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3657965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5486948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7315932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9144915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10973897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12802880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14631864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0" name="Arrow: Right 11">
              <a:extLst>
                <a:ext uri="{FF2B5EF4-FFF2-40B4-BE49-F238E27FC236}">
                  <a16:creationId xmlns:a16="http://schemas.microsoft.com/office/drawing/2014/main" id="{53C864DD-34C7-80C1-308C-7C1DE0D1A279}"/>
                </a:ext>
              </a:extLst>
            </p:cNvPr>
            <p:cNvSpPr/>
            <p:nvPr/>
          </p:nvSpPr>
          <p:spPr bwMode="auto">
            <a:xfrm>
              <a:off x="2043402" y="3394479"/>
              <a:ext cx="5119360" cy="293302"/>
            </a:xfrm>
            <a:prstGeom prst="rightArrow">
              <a:avLst/>
            </a:prstGeom>
            <a:solidFill>
              <a:srgbClr val="2454C3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828983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3657965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5486948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7315932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9144915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10973897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12802880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14631864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5A23340-5743-BF09-83CE-095CBE1F24BF}"/>
              </a:ext>
            </a:extLst>
          </p:cNvPr>
          <p:cNvGrpSpPr/>
          <p:nvPr/>
        </p:nvGrpSpPr>
        <p:grpSpPr>
          <a:xfrm>
            <a:off x="8415343" y="1728219"/>
            <a:ext cx="3480724" cy="3033342"/>
            <a:chOff x="8415343" y="1728219"/>
            <a:chExt cx="3480724" cy="3033342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08DE8BC7-D42D-55A1-C873-3FB8502BD8C8}"/>
                </a:ext>
              </a:extLst>
            </p:cNvPr>
            <p:cNvGrpSpPr/>
            <p:nvPr/>
          </p:nvGrpSpPr>
          <p:grpSpPr>
            <a:xfrm>
              <a:off x="8415343" y="1728219"/>
              <a:ext cx="3480724" cy="1290070"/>
              <a:chOff x="18815883" y="2962848"/>
              <a:chExt cx="5090699" cy="2466784"/>
            </a:xfrm>
          </p:grpSpPr>
          <p:sp>
            <p:nvSpPr>
              <p:cNvPr id="12" name="Speech Bubble: Rectangle with Corners Rounded 18">
                <a:extLst>
                  <a:ext uri="{FF2B5EF4-FFF2-40B4-BE49-F238E27FC236}">
                    <a16:creationId xmlns:a16="http://schemas.microsoft.com/office/drawing/2014/main" id="{59917B5F-32E6-4D61-4C8D-CC8DEA5EECB5}"/>
                  </a:ext>
                </a:extLst>
              </p:cNvPr>
              <p:cNvSpPr/>
              <p:nvPr/>
            </p:nvSpPr>
            <p:spPr bwMode="auto">
              <a:xfrm>
                <a:off x="18815883" y="2962848"/>
                <a:ext cx="5090699" cy="2466784"/>
              </a:xfrm>
              <a:prstGeom prst="wedgeRoundRectCallout">
                <a:avLst>
                  <a:gd name="adj1" fmla="val 24202"/>
                  <a:gd name="adj2" fmla="val 65278"/>
                  <a:gd name="adj3" fmla="val 16667"/>
                </a:avLst>
              </a:prstGeom>
              <a:solidFill>
                <a:srgbClr val="2454C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3657965" rtl="0" eaLnBrk="1" latinLnBrk="0" hangingPunct="1">
                  <a:defRPr sz="7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1828983" algn="l" defTabSz="3657965" rtl="0" eaLnBrk="1" latinLnBrk="0" hangingPunct="1">
                  <a:defRPr sz="7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3657965" algn="l" defTabSz="3657965" rtl="0" eaLnBrk="1" latinLnBrk="0" hangingPunct="1">
                  <a:defRPr sz="7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5486948" algn="l" defTabSz="3657965" rtl="0" eaLnBrk="1" latinLnBrk="0" hangingPunct="1">
                  <a:defRPr sz="7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7315932" algn="l" defTabSz="3657965" rtl="0" eaLnBrk="1" latinLnBrk="0" hangingPunct="1">
                  <a:defRPr sz="7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9144915" algn="l" defTabSz="3657965" rtl="0" eaLnBrk="1" latinLnBrk="0" hangingPunct="1">
                  <a:defRPr sz="7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10973897" algn="l" defTabSz="3657965" rtl="0" eaLnBrk="1" latinLnBrk="0" hangingPunct="1">
                  <a:defRPr sz="7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12802880" algn="l" defTabSz="3657965" rtl="0" eaLnBrk="1" latinLnBrk="0" hangingPunct="1">
                  <a:defRPr sz="7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14631864" algn="l" defTabSz="3657965" rtl="0" eaLnBrk="1" latinLnBrk="0" hangingPunct="1">
                  <a:defRPr sz="7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8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A0194DB-0FCD-6E15-3A75-E82D9B724A62}"/>
                  </a:ext>
                </a:extLst>
              </p:cNvPr>
              <p:cNvSpPr txBox="1"/>
              <p:nvPr/>
            </p:nvSpPr>
            <p:spPr>
              <a:xfrm>
                <a:off x="18985365" y="3395992"/>
                <a:ext cx="4751733" cy="1412423"/>
              </a:xfrm>
              <a:prstGeom prst="rect">
                <a:avLst/>
              </a:prstGeom>
              <a:noFill/>
            </p:spPr>
            <p:txBody>
              <a:bodyPr rot="0" spcFirstLastPara="0" vert="horz" wrap="square" lIns="0" tIns="0" rIns="0" bIns="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en-US"/>
                </a:defPPr>
                <a:lvl1pPr marL="0" algn="l" defTabSz="3657965" rtl="0" eaLnBrk="1" latinLnBrk="0" hangingPunct="1">
                  <a:defRPr sz="7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828983" algn="l" defTabSz="3657965" rtl="0" eaLnBrk="1" latinLnBrk="0" hangingPunct="1">
                  <a:defRPr sz="7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3657965" algn="l" defTabSz="3657965" rtl="0" eaLnBrk="1" latinLnBrk="0" hangingPunct="1">
                  <a:defRPr sz="7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5486948" algn="l" defTabSz="3657965" rtl="0" eaLnBrk="1" latinLnBrk="0" hangingPunct="1">
                  <a:defRPr sz="7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7315932" algn="l" defTabSz="3657965" rtl="0" eaLnBrk="1" latinLnBrk="0" hangingPunct="1">
                  <a:defRPr sz="7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9144915" algn="l" defTabSz="3657965" rtl="0" eaLnBrk="1" latinLnBrk="0" hangingPunct="1">
                  <a:defRPr sz="7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0973897" algn="l" defTabSz="3657965" rtl="0" eaLnBrk="1" latinLnBrk="0" hangingPunct="1">
                  <a:defRPr sz="7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2802880" algn="l" defTabSz="3657965" rtl="0" eaLnBrk="1" latinLnBrk="0" hangingPunct="1">
                  <a:defRPr sz="7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4631864" algn="l" defTabSz="3657965" rtl="0" eaLnBrk="1" latinLnBrk="0" hangingPunct="1">
                  <a:defRPr sz="7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600" dirty="0">
                    <a:solidFill>
                      <a:schemeClr val="bg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Yes, your company perks cover underwater activities such as scuba diving lessons </a:t>
                </a:r>
                <a:r>
                  <a:rPr lang="en-US" sz="1600" baseline="30000" dirty="0">
                    <a:solidFill>
                      <a:schemeClr val="bg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1</a:t>
                </a:r>
              </a:p>
            </p:txBody>
          </p:sp>
        </p:grpSp>
        <p:pic>
          <p:nvPicPr>
            <p:cNvPr id="14" name="Graphic 14">
              <a:extLst>
                <a:ext uri="{FF2B5EF4-FFF2-40B4-BE49-F238E27FC236}">
                  <a16:creationId xmlns:a16="http://schemas.microsoft.com/office/drawing/2014/main" id="{161A5DD2-5AE5-0239-8C58-6EAB6D75CE9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880686" y="3143619"/>
              <a:ext cx="1537460" cy="1617942"/>
            </a:xfrm>
            <a:prstGeom prst="rect">
              <a:avLst/>
            </a:prstGeom>
          </p:spPr>
        </p:pic>
        <p:sp>
          <p:nvSpPr>
            <p:cNvPr id="15" name="Arrow: Right 17">
              <a:extLst>
                <a:ext uri="{FF2B5EF4-FFF2-40B4-BE49-F238E27FC236}">
                  <a16:creationId xmlns:a16="http://schemas.microsoft.com/office/drawing/2014/main" id="{8373A7B2-6287-EEA5-881E-0CD39EE354C6}"/>
                </a:ext>
              </a:extLst>
            </p:cNvPr>
            <p:cNvSpPr/>
            <p:nvPr/>
          </p:nvSpPr>
          <p:spPr bwMode="auto">
            <a:xfrm>
              <a:off x="9106065" y="4295107"/>
              <a:ext cx="830562" cy="341123"/>
            </a:xfrm>
            <a:prstGeom prst="rightArrow">
              <a:avLst/>
            </a:prstGeom>
            <a:solidFill>
              <a:srgbClr val="2454C3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828983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3657965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5486948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7315932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9144915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10973897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12802880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14631864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8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EC538E7-DA2C-8D2D-A517-2DF266D2D7A8}"/>
              </a:ext>
            </a:extLst>
          </p:cNvPr>
          <p:cNvGrpSpPr/>
          <p:nvPr/>
        </p:nvGrpSpPr>
        <p:grpSpPr>
          <a:xfrm>
            <a:off x="173007" y="2196548"/>
            <a:ext cx="3603650" cy="4058409"/>
            <a:chOff x="163068" y="2294004"/>
            <a:chExt cx="3603650" cy="4058409"/>
          </a:xfrm>
        </p:grpSpPr>
        <p:pic>
          <p:nvPicPr>
            <p:cNvPr id="18" name="Graphic 13">
              <a:extLst>
                <a:ext uri="{FF2B5EF4-FFF2-40B4-BE49-F238E27FC236}">
                  <a16:creationId xmlns:a16="http://schemas.microsoft.com/office/drawing/2014/main" id="{6B01507B-70EE-925E-3258-D8D02A7A4C9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45107" y="3488251"/>
              <a:ext cx="1477321" cy="1530271"/>
            </a:xfrm>
            <a:prstGeom prst="rect">
              <a:avLst/>
            </a:prstGeom>
          </p:spPr>
        </p:pic>
        <p:sp>
          <p:nvSpPr>
            <p:cNvPr id="19" name="Text Placeholder 5">
              <a:extLst>
                <a:ext uri="{FF2B5EF4-FFF2-40B4-BE49-F238E27FC236}">
                  <a16:creationId xmlns:a16="http://schemas.microsoft.com/office/drawing/2014/main" id="{2D853EEF-C119-F46F-D964-ABCA630B7DE4}"/>
                </a:ext>
              </a:extLst>
            </p:cNvPr>
            <p:cNvSpPr txBox="1">
              <a:spLocks/>
            </p:cNvSpPr>
            <p:nvPr/>
          </p:nvSpPr>
          <p:spPr>
            <a:xfrm>
              <a:off x="163068" y="5342102"/>
              <a:ext cx="2051084" cy="1010311"/>
            </a:xfrm>
            <a:prstGeom prst="rect">
              <a:avLst/>
            </a:prstGeom>
          </p:spPr>
          <p:txBody>
            <a:bodyPr lIns="91440" tIns="45720" rIns="91440" bIns="45720" anchor="t"/>
            <a:lstStyle>
              <a:defPPr>
                <a:defRPr lang="en-US"/>
              </a:defPPr>
              <a:lvl1pPr marL="0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1828983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657965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5486948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7315932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9144915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0973897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2802880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4631864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865484">
                <a:defRPr/>
              </a:pPr>
              <a:r>
                <a:rPr lang="en-US" sz="180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User</a:t>
              </a:r>
              <a:endParaRPr lang="en-US" sz="6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  <a:p>
              <a:pPr marL="0" indent="0" algn="ctr" defTabSz="1865484">
                <a:buNone/>
                <a:defRPr/>
              </a:pPr>
              <a:r>
                <a:rPr lang="en-US" sz="180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Question</a:t>
              </a:r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F10DD2C0-0341-88DC-77C9-CC458C00CB73}"/>
                </a:ext>
              </a:extLst>
            </p:cNvPr>
            <p:cNvGrpSpPr/>
            <p:nvPr/>
          </p:nvGrpSpPr>
          <p:grpSpPr>
            <a:xfrm>
              <a:off x="305871" y="2294004"/>
              <a:ext cx="3460847" cy="1041523"/>
              <a:chOff x="521530" y="4240114"/>
              <a:chExt cx="5425157" cy="1671130"/>
            </a:xfrm>
          </p:grpSpPr>
          <p:sp>
            <p:nvSpPr>
              <p:cNvPr id="21" name="Speech Bubble: Rectangle with Corners Rounded 7">
                <a:extLst>
                  <a:ext uri="{FF2B5EF4-FFF2-40B4-BE49-F238E27FC236}">
                    <a16:creationId xmlns:a16="http://schemas.microsoft.com/office/drawing/2014/main" id="{ABB26DFB-08AD-D965-981F-4BB0DD15AC4A}"/>
                  </a:ext>
                </a:extLst>
              </p:cNvPr>
              <p:cNvSpPr/>
              <p:nvPr/>
            </p:nvSpPr>
            <p:spPr bwMode="auto">
              <a:xfrm>
                <a:off x="521530" y="4240114"/>
                <a:ext cx="5425157" cy="1436405"/>
              </a:xfrm>
              <a:prstGeom prst="wedgeRoundRectCallout">
                <a:avLst/>
              </a:prstGeom>
              <a:solidFill>
                <a:srgbClr val="2454C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3657965" rtl="0" eaLnBrk="1" latinLnBrk="0" hangingPunct="1">
                  <a:defRPr sz="7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1828983" algn="l" defTabSz="3657965" rtl="0" eaLnBrk="1" latinLnBrk="0" hangingPunct="1">
                  <a:defRPr sz="7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3657965" algn="l" defTabSz="3657965" rtl="0" eaLnBrk="1" latinLnBrk="0" hangingPunct="1">
                  <a:defRPr sz="7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5486948" algn="l" defTabSz="3657965" rtl="0" eaLnBrk="1" latinLnBrk="0" hangingPunct="1">
                  <a:defRPr sz="7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7315932" algn="l" defTabSz="3657965" rtl="0" eaLnBrk="1" latinLnBrk="0" hangingPunct="1">
                  <a:defRPr sz="7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9144915" algn="l" defTabSz="3657965" rtl="0" eaLnBrk="1" latinLnBrk="0" hangingPunct="1">
                  <a:defRPr sz="7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10973897" algn="l" defTabSz="3657965" rtl="0" eaLnBrk="1" latinLnBrk="0" hangingPunct="1">
                  <a:defRPr sz="7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12802880" algn="l" defTabSz="3657965" rtl="0" eaLnBrk="1" latinLnBrk="0" hangingPunct="1">
                  <a:defRPr sz="7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14631864" algn="l" defTabSz="3657965" rtl="0" eaLnBrk="1" latinLnBrk="0" hangingPunct="1">
                  <a:defRPr sz="7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800" err="1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2" name="Text Placeholder 5">
                <a:extLst>
                  <a:ext uri="{FF2B5EF4-FFF2-40B4-BE49-F238E27FC236}">
                    <a16:creationId xmlns:a16="http://schemas.microsoft.com/office/drawing/2014/main" id="{290BE743-75EF-ED54-8DB1-3D118FC4A82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72027" y="4327751"/>
                <a:ext cx="5239178" cy="1583493"/>
              </a:xfrm>
              <a:prstGeom prst="rect">
                <a:avLst/>
              </a:prstGeom>
            </p:spPr>
            <p:txBody>
              <a:bodyPr lIns="91440" tIns="45720" rIns="91440" bIns="45720" anchor="t"/>
              <a:lstStyle>
                <a:defPPr>
                  <a:defRPr lang="en-US"/>
                </a:defPPr>
                <a:lvl1pPr marL="0" algn="l" defTabSz="3657965" rtl="0" eaLnBrk="1" latinLnBrk="0" hangingPunct="1">
                  <a:defRPr sz="7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828983" algn="l" defTabSz="3657965" rtl="0" eaLnBrk="1" latinLnBrk="0" hangingPunct="1">
                  <a:defRPr sz="7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3657965" algn="l" defTabSz="3657965" rtl="0" eaLnBrk="1" latinLnBrk="0" hangingPunct="1">
                  <a:defRPr sz="7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5486948" algn="l" defTabSz="3657965" rtl="0" eaLnBrk="1" latinLnBrk="0" hangingPunct="1">
                  <a:defRPr sz="7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7315932" algn="l" defTabSz="3657965" rtl="0" eaLnBrk="1" latinLnBrk="0" hangingPunct="1">
                  <a:defRPr sz="7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9144915" algn="l" defTabSz="3657965" rtl="0" eaLnBrk="1" latinLnBrk="0" hangingPunct="1">
                  <a:defRPr sz="7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0973897" algn="l" defTabSz="3657965" rtl="0" eaLnBrk="1" latinLnBrk="0" hangingPunct="1">
                  <a:defRPr sz="7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2802880" algn="l" defTabSz="3657965" rtl="0" eaLnBrk="1" latinLnBrk="0" hangingPunct="1">
                  <a:defRPr sz="7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4631864" algn="l" defTabSz="3657965" rtl="0" eaLnBrk="1" latinLnBrk="0" hangingPunct="1">
                  <a:defRPr sz="7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defTabSz="1865484">
                  <a:buNone/>
                  <a:defRPr/>
                </a:pPr>
                <a:r>
                  <a:rPr lang="en-US" sz="1800" dirty="0">
                    <a:solidFill>
                      <a:schemeClr val="bg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Do my company perks cover underwater activities?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102955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4133342-B257-F969-BD7F-F3F122A9D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benefit of RAG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F653F69-52CA-19EB-D7A2-A6216E5E195B}"/>
              </a:ext>
            </a:extLst>
          </p:cNvPr>
          <p:cNvSpPr txBox="1"/>
          <p:nvPr/>
        </p:nvSpPr>
        <p:spPr>
          <a:xfrm>
            <a:off x="7386430" y="1174898"/>
            <a:ext cx="3742313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Up-to-date public knowledge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93C369-0A23-C55A-5610-00CDA1D50B85}"/>
              </a:ext>
            </a:extLst>
          </p:cNvPr>
          <p:cNvSpPr txBox="1"/>
          <p:nvPr/>
        </p:nvSpPr>
        <p:spPr>
          <a:xfrm>
            <a:off x="1378820" y="5103911"/>
            <a:ext cx="356886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Access to internal knowledge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A16927-0982-7665-B9A8-57D88E8ADC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251" y="1174898"/>
            <a:ext cx="6095999" cy="33301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47CBEFE-05DC-08AC-D1B6-0785A39D79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7684" y="3586717"/>
            <a:ext cx="6323563" cy="2584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107147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954EF7C-7F62-D5D1-A7EA-EAFDD1EB8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RAG Components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62A43DA1-9E2F-A165-7A7E-1CB87ED79A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6300758"/>
              </p:ext>
            </p:extLst>
          </p:nvPr>
        </p:nvGraphicFramePr>
        <p:xfrm>
          <a:off x="1040104" y="1534827"/>
          <a:ext cx="10079666" cy="44335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9833">
                  <a:extLst>
                    <a:ext uri="{9D8B030D-6E8A-4147-A177-3AD203B41FA5}">
                      <a16:colId xmlns:a16="http://schemas.microsoft.com/office/drawing/2014/main" val="1719896723"/>
                    </a:ext>
                  </a:extLst>
                </a:gridCol>
                <a:gridCol w="5039833">
                  <a:extLst>
                    <a:ext uri="{9D8B030D-6E8A-4147-A177-3AD203B41FA5}">
                      <a16:colId xmlns:a16="http://schemas.microsoft.com/office/drawing/2014/main" val="3822401899"/>
                    </a:ext>
                  </a:extLst>
                </a:gridCol>
              </a:tblGrid>
              <a:tr h="408135">
                <a:tc>
                  <a:txBody>
                    <a:bodyPr/>
                    <a:lstStyle/>
                    <a:p>
                      <a:r>
                        <a:rPr lang="en-US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Component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Examples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5191704"/>
                  </a:ext>
                </a:extLst>
              </a:tr>
              <a:tr h="1006361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Retriever</a:t>
                      </a:r>
                      <a:r>
                        <a:rPr lang="en-US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: A knowledge base that can efficiently retrieve sources that match a user query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Azure AI Search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3055360"/>
                  </a:ext>
                </a:extLst>
              </a:tr>
              <a:tr h="130827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LLM</a:t>
                      </a:r>
                      <a:r>
                        <a:rPr lang="en-US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: A model that can answer questions based on the query based on the provided sources, and can include citations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GPT 3.5, GPT 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094106"/>
                  </a:ext>
                </a:extLst>
              </a:tr>
              <a:tr h="704453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Glue</a:t>
                      </a:r>
                      <a:r>
                        <a:rPr lang="en-US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: A way to chain the retriever to the LLM (optional)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Langchain</a:t>
                      </a:r>
                      <a:r>
                        <a:rPr lang="en-US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, </a:t>
                      </a:r>
                      <a:r>
                        <a:rPr lang="en-US" dirty="0" err="1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Llamaindex</a:t>
                      </a:r>
                      <a:r>
                        <a:rPr lang="en-US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, Semantic Kernel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9987345"/>
                  </a:ext>
                </a:extLst>
              </a:tr>
              <a:tr h="1006361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Features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Chat history, Feedback buttons, Text-to-speech, User login, File upload, Access control, etc.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51260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07037307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B4AC7F6-384A-1862-6F61-8301271BC44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06663" y="5758345"/>
            <a:ext cx="9234286" cy="830997"/>
          </a:xfrm>
        </p:spPr>
        <p:txBody>
          <a:bodyPr/>
          <a:lstStyle/>
          <a:p>
            <a:r>
              <a:rPr lang="en-US" dirty="0"/>
              <a:t>https://github.com/Azure-Samples/azure-search-openai-demo-csharp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06914CDB-E0F6-2851-31D5-CCE16A6244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5005" y="268658"/>
            <a:ext cx="9746512" cy="615553"/>
          </a:xfrm>
        </p:spPr>
        <p:txBody>
          <a:bodyPr/>
          <a:lstStyle/>
          <a:p>
            <a:r>
              <a:rPr lang="en-US" dirty="0"/>
              <a:t>Open-source RAG chat app solution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013D790-9C93-7CFA-D980-8C752D288B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3304" y="1059290"/>
            <a:ext cx="6649235" cy="270490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C85F547-C63A-8405-0E52-6C95884041C8}"/>
              </a:ext>
            </a:extLst>
          </p:cNvPr>
          <p:cNvSpPr txBox="1"/>
          <p:nvPr/>
        </p:nvSpPr>
        <p:spPr>
          <a:xfrm>
            <a:off x="7284234" y="3930275"/>
            <a:ext cx="2256715" cy="166199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2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Retriever</a:t>
            </a:r>
            <a:r>
              <a:rPr lang="en-US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</a:t>
            </a:r>
          </a:p>
          <a:p>
            <a:pPr algn="l"/>
            <a:r>
              <a:rPr lang="en-US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  Azure AI Search</a:t>
            </a:r>
          </a:p>
          <a:p>
            <a:pPr algn="l"/>
            <a:endParaRPr lang="en-US" sz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en-US" sz="12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LLM</a:t>
            </a:r>
            <a:r>
              <a:rPr lang="en-US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 GPT 3.5/4</a:t>
            </a:r>
          </a:p>
          <a:p>
            <a:pPr algn="l"/>
            <a:endParaRPr lang="en-US" sz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en-US" sz="12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Features</a:t>
            </a:r>
            <a:r>
              <a:rPr lang="en-US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</a:t>
            </a:r>
          </a:p>
          <a:p>
            <a:pPr algn="l"/>
            <a:r>
              <a:rPr lang="en-US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  Multi-turn chats</a:t>
            </a:r>
          </a:p>
          <a:p>
            <a:pPr algn="l"/>
            <a:r>
              <a:rPr lang="en-US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  Voice chat</a:t>
            </a:r>
          </a:p>
          <a:p>
            <a:pPr algn="l"/>
            <a:r>
              <a:rPr lang="en-US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  Upload your own documents</a:t>
            </a:r>
          </a:p>
        </p:txBody>
      </p:sp>
    </p:spTree>
    <p:extLst>
      <p:ext uri="{BB962C8B-B14F-4D97-AF65-F5344CB8AC3E}">
        <p14:creationId xmlns:p14="http://schemas.microsoft.com/office/powerpoint/2010/main" val="1356093958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495944-F341-AD9A-78A2-55210B720A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171" y="2189877"/>
            <a:ext cx="6367270" cy="2843599"/>
          </a:xfrm>
        </p:spPr>
        <p:txBody>
          <a:bodyPr/>
          <a:lstStyle/>
          <a:p>
            <a:r>
              <a:rPr lang="en-US" dirty="0"/>
              <a:t>Deep dive:</a:t>
            </a:r>
            <a:br>
              <a:rPr lang="en-US" dirty="0"/>
            </a:br>
            <a:r>
              <a:rPr lang="en-US" dirty="0"/>
              <a:t>RAG chat app solution</a:t>
            </a:r>
          </a:p>
        </p:txBody>
      </p:sp>
    </p:spTree>
    <p:extLst>
      <p:ext uri="{BB962C8B-B14F-4D97-AF65-F5344CB8AC3E}">
        <p14:creationId xmlns:p14="http://schemas.microsoft.com/office/powerpoint/2010/main" val="403224155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2542009-2458-409A-CE06-5689CDE0A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Prerequisites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F78394-13E5-196F-170B-9E5FA9FDCC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70676" y="1856262"/>
            <a:ext cx="9700375" cy="2566857"/>
          </a:xfrm>
        </p:spPr>
        <p:txBody>
          <a:bodyPr/>
          <a:lstStyle/>
          <a:p>
            <a:pPr marL="342900" indent="-342900" algn="l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800" dirty="0"/>
              <a:t>Azure account and subscription</a:t>
            </a:r>
          </a:p>
          <a:p>
            <a:pPr marL="800100" lvl="1" indent="-34290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800" dirty="0"/>
              <a:t>A free account can be used but will have limitations.</a:t>
            </a:r>
          </a:p>
          <a:p>
            <a:pPr marL="342900" indent="-34290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800" dirty="0"/>
              <a:t>Access to Azure OpenAI or an openai.com account</a:t>
            </a:r>
          </a:p>
          <a:p>
            <a:pPr marL="457200" indent="-45720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800" dirty="0"/>
              <a:t>Azure account permissions: </a:t>
            </a:r>
          </a:p>
          <a:p>
            <a:pPr marL="914400" lvl="1" indent="-45720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800" b="0" i="0" dirty="0" err="1">
                <a:solidFill>
                  <a:srgbClr val="1F2328"/>
                </a:solidFill>
                <a:effectLst/>
              </a:rPr>
              <a:t>Microsoft.Authorization</a:t>
            </a:r>
            <a:r>
              <a:rPr lang="en-US" sz="1800" b="0" i="0" dirty="0">
                <a:solidFill>
                  <a:srgbClr val="1F2328"/>
                </a:solidFill>
                <a:effectLst/>
              </a:rPr>
              <a:t>/</a:t>
            </a:r>
            <a:r>
              <a:rPr lang="en-US" sz="1800" b="0" i="0" dirty="0" err="1">
                <a:solidFill>
                  <a:srgbClr val="1F2328"/>
                </a:solidFill>
                <a:effectLst/>
              </a:rPr>
              <a:t>roleAssignments</a:t>
            </a:r>
            <a:r>
              <a:rPr lang="en-US" sz="1800" b="0" i="0" dirty="0">
                <a:solidFill>
                  <a:srgbClr val="1F2328"/>
                </a:solidFill>
                <a:effectLst/>
              </a:rPr>
              <a:t>/write</a:t>
            </a:r>
          </a:p>
          <a:p>
            <a:pPr marL="914400" lvl="1" indent="-45720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800" b="0" i="0" dirty="0" err="1">
                <a:solidFill>
                  <a:srgbClr val="1F2328"/>
                </a:solidFill>
                <a:effectLst/>
              </a:rPr>
              <a:t>Microsoft.Resources</a:t>
            </a:r>
            <a:r>
              <a:rPr lang="en-US" sz="1800" b="0" i="0" dirty="0">
                <a:solidFill>
                  <a:srgbClr val="1F2328"/>
                </a:solidFill>
                <a:effectLst/>
              </a:rPr>
              <a:t>/deployments/write on subscription level</a:t>
            </a:r>
            <a:endParaRPr lang="en-US" sz="1800" dirty="0">
              <a:solidFill>
                <a:srgbClr val="2454C3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D5E5A3-D080-BF2F-1C1D-7CA795AEEBB8}"/>
              </a:ext>
            </a:extLst>
          </p:cNvPr>
          <p:cNvSpPr txBox="1"/>
          <p:nvPr/>
        </p:nvSpPr>
        <p:spPr>
          <a:xfrm>
            <a:off x="156921" y="4789311"/>
            <a:ext cx="12411740" cy="6355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hlinkClick r:id="rId2"/>
              </a:rPr>
              <a:t>https://github.com/Azure-Samples/azure-search-openai-demo-csharp?tab=readme-ov-file#account-requirements</a:t>
            </a:r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6335363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A16E736-D738-0FD5-57AA-561748A9440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38469" y="2697756"/>
            <a:ext cx="2915060" cy="553998"/>
          </a:xfrm>
        </p:spPr>
        <p:txBody>
          <a:bodyPr/>
          <a:lstStyle/>
          <a:p>
            <a:r>
              <a:rPr lang="en-US" dirty="0"/>
              <a:t>VS Code with Dev Containers extension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357B929-F49F-6081-7EB4-C3232B71BC1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435554" y="2697756"/>
            <a:ext cx="2915060" cy="276999"/>
          </a:xfrm>
        </p:spPr>
        <p:txBody>
          <a:bodyPr/>
          <a:lstStyle/>
          <a:p>
            <a:r>
              <a:rPr lang="en-US" dirty="0"/>
              <a:t>Your Local Environment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43BFFD9-F070-EB9A-BEB0-CC8521E3B58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435554" y="3644982"/>
            <a:ext cx="2915060" cy="862535"/>
          </a:xfrm>
        </p:spPr>
        <p:txBody>
          <a:bodyPr/>
          <a:lstStyle/>
          <a:p>
            <a:r>
              <a:rPr lang="en-US" dirty="0">
                <a:hlinkClick r:id="rId2"/>
              </a:rPr>
              <a:t>https://github.com/Azure-Samples/azure-search-openai-demo-csharp?tab=readme-ov-file#local-environment</a:t>
            </a:r>
            <a:endParaRPr lang="en-US" dirty="0"/>
          </a:p>
          <a:p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1C69016-5C1A-F2AF-37C3-88E0C9CF2D3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41384" y="2697756"/>
            <a:ext cx="2915060" cy="276999"/>
          </a:xfrm>
        </p:spPr>
        <p:txBody>
          <a:bodyPr/>
          <a:lstStyle/>
          <a:p>
            <a:r>
              <a:rPr lang="en-US" dirty="0" err="1"/>
              <a:t>Github</a:t>
            </a:r>
            <a:r>
              <a:rPr lang="en-US" dirty="0"/>
              <a:t> </a:t>
            </a:r>
            <a:r>
              <a:rPr lang="en-US" dirty="0" err="1"/>
              <a:t>Codespaces</a:t>
            </a: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0CFA6A5-D60E-A0D4-7FB9-1D9F66B5B0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Opening the project: 3 Options</a:t>
            </a:r>
          </a:p>
        </p:txBody>
      </p:sp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DD8CFE14-028F-7B3C-7CEA-28C081FA59C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0" b="2583"/>
          <a:stretch/>
        </p:blipFill>
        <p:spPr>
          <a:xfrm>
            <a:off x="1261567" y="3339235"/>
            <a:ext cx="1897647" cy="1777042"/>
          </a:xfrm>
          <a:prstGeom prst="rect">
            <a:avLst/>
          </a:prstGeom>
          <a:ln>
            <a:solidFill>
              <a:srgbClr val="2454C3"/>
            </a:solidFill>
          </a:ln>
        </p:spPr>
      </p:pic>
      <p:pic>
        <p:nvPicPr>
          <p:cNvPr id="1026" name="Picture 2" descr="Dev Containers extension">
            <a:extLst>
              <a:ext uri="{FF2B5EF4-FFF2-40B4-BE49-F238E27FC236}">
                <a16:creationId xmlns:a16="http://schemas.microsoft.com/office/drawing/2014/main" id="{6E8E5A2A-842A-C111-7776-2F76F6878F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5202" y="3870014"/>
            <a:ext cx="2381594" cy="715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7774927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C5522745-B954-047F-D2B9-2E00EA9A1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Deploying with the Azure Developer CLI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6031027-EC41-7E4C-E100-2706BD9C3103}"/>
              </a:ext>
            </a:extLst>
          </p:cNvPr>
          <p:cNvSpPr/>
          <p:nvPr/>
        </p:nvSpPr>
        <p:spPr>
          <a:xfrm>
            <a:off x="570678" y="1780756"/>
            <a:ext cx="10741891" cy="6509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C788316-00E6-DAA4-4DB3-03103C48CAAD}"/>
              </a:ext>
            </a:extLst>
          </p:cNvPr>
          <p:cNvSpPr txBox="1"/>
          <p:nvPr/>
        </p:nvSpPr>
        <p:spPr>
          <a:xfrm>
            <a:off x="683823" y="1873121"/>
            <a:ext cx="10515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Monaco" pitchFamily="2" charset="77"/>
              </a:rPr>
              <a:t>azd auth login --use-device-code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908B958-9306-D0EB-A93D-4E77677A1377}"/>
              </a:ext>
            </a:extLst>
          </p:cNvPr>
          <p:cNvSpPr/>
          <p:nvPr/>
        </p:nvSpPr>
        <p:spPr>
          <a:xfrm>
            <a:off x="570678" y="3303812"/>
            <a:ext cx="10741891" cy="6509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9A52978-9587-53CD-3789-DEEF09F68B37}"/>
              </a:ext>
            </a:extLst>
          </p:cNvPr>
          <p:cNvSpPr txBox="1"/>
          <p:nvPr/>
        </p:nvSpPr>
        <p:spPr>
          <a:xfrm>
            <a:off x="683823" y="3396177"/>
            <a:ext cx="10515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Monaco" pitchFamily="2" charset="77"/>
              </a:rPr>
              <a:t>azd env new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B617B73-0A31-BE8B-67D4-6D1D2801C932}"/>
              </a:ext>
            </a:extLst>
          </p:cNvPr>
          <p:cNvSpPr/>
          <p:nvPr/>
        </p:nvSpPr>
        <p:spPr>
          <a:xfrm>
            <a:off x="570678" y="4690127"/>
            <a:ext cx="10741891" cy="6509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3642A7D-E8A5-AD16-DB3F-356E34B9B105}"/>
              </a:ext>
            </a:extLst>
          </p:cNvPr>
          <p:cNvSpPr txBox="1"/>
          <p:nvPr/>
        </p:nvSpPr>
        <p:spPr>
          <a:xfrm>
            <a:off x="683823" y="4782492"/>
            <a:ext cx="10515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Monaco" pitchFamily="2" charset="77"/>
              </a:rPr>
              <a:t>azd up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CC42EC60-554E-2CA3-E977-621AF98284FB}"/>
              </a:ext>
            </a:extLst>
          </p:cNvPr>
          <p:cNvSpPr txBox="1">
            <a:spLocks/>
          </p:cNvSpPr>
          <p:nvPr/>
        </p:nvSpPr>
        <p:spPr>
          <a:xfrm>
            <a:off x="570677" y="1233302"/>
            <a:ext cx="4613163" cy="547454"/>
          </a:xfrm>
          <a:prstGeom prst="rect">
            <a:avLst/>
          </a:prstGeom>
        </p:spPr>
        <p:txBody>
          <a:bodyPr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800" b="1" kern="1200" spc="0" baseline="0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Login to your Azure account: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4F4A9D76-37F1-BC52-0262-B748C1A4DF98}"/>
              </a:ext>
            </a:extLst>
          </p:cNvPr>
          <p:cNvSpPr txBox="1">
            <a:spLocks/>
          </p:cNvSpPr>
          <p:nvPr/>
        </p:nvSpPr>
        <p:spPr>
          <a:xfrm>
            <a:off x="570677" y="2732494"/>
            <a:ext cx="9513154" cy="5474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Create a new azd environment: (to track deployment parameters)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41226C1B-F09F-8374-B779-B91740E5547C}"/>
              </a:ext>
            </a:extLst>
          </p:cNvPr>
          <p:cNvSpPr txBox="1">
            <a:spLocks/>
          </p:cNvSpPr>
          <p:nvPr/>
        </p:nvSpPr>
        <p:spPr>
          <a:xfrm>
            <a:off x="570676" y="4188856"/>
            <a:ext cx="6740138" cy="5474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Provision resources and deploy app: 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9A94B3F7-877A-AD61-C78B-4F70AD9F6C25}"/>
              </a:ext>
            </a:extLst>
          </p:cNvPr>
          <p:cNvSpPr txBox="1">
            <a:spLocks/>
          </p:cNvSpPr>
          <p:nvPr/>
        </p:nvSpPr>
        <p:spPr>
          <a:xfrm>
            <a:off x="683823" y="5522641"/>
            <a:ext cx="7415997" cy="421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dirty="0">
                <a:latin typeface="Monaco" pitchFamily="2" charset="77"/>
              </a:rPr>
              <a:t>azd up </a:t>
            </a:r>
            <a:r>
              <a:rPr lang="en-US" sz="1800" dirty="0"/>
              <a:t>is a combination of </a:t>
            </a:r>
            <a:r>
              <a:rPr lang="en-US" sz="1800" dirty="0">
                <a:latin typeface="Monaco" pitchFamily="2" charset="77"/>
              </a:rPr>
              <a:t>azd provision </a:t>
            </a:r>
            <a:r>
              <a:rPr lang="en-US" sz="1800" dirty="0"/>
              <a:t>and  </a:t>
            </a:r>
            <a:r>
              <a:rPr lang="en-US" sz="1800" dirty="0">
                <a:latin typeface="Monaco" pitchFamily="2" charset="77"/>
              </a:rPr>
              <a:t>azd deploy</a:t>
            </a:r>
          </a:p>
        </p:txBody>
      </p:sp>
    </p:spTree>
    <p:extLst>
      <p:ext uri="{BB962C8B-B14F-4D97-AF65-F5344CB8AC3E}">
        <p14:creationId xmlns:p14="http://schemas.microsoft.com/office/powerpoint/2010/main" val="156932785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E8F1DFF-9582-84E5-C6DC-C15CD73B57AC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  <p:txBody>
          <a:bodyPr/>
          <a:lstStyle/>
          <a:p>
            <a:r>
              <a:rPr lang="en-US" sz="6000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788413628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85C9A83-E54A-F519-3400-209029C50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C480E69-4773-C19F-1C1F-C9FD90421CB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Build an AI Chat App using the RAG approach to combine an LLM with your own data</a:t>
            </a:r>
          </a:p>
        </p:txBody>
      </p:sp>
    </p:spTree>
    <p:extLst>
      <p:ext uri="{BB962C8B-B14F-4D97-AF65-F5344CB8AC3E}">
        <p14:creationId xmlns:p14="http://schemas.microsoft.com/office/powerpoint/2010/main" val="1860008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B76A5F2-F3DD-3DCE-DCFD-4772A16C68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0451" y="185150"/>
            <a:ext cx="8880042" cy="644189"/>
          </a:xfrm>
        </p:spPr>
        <p:txBody>
          <a:bodyPr/>
          <a:lstStyle/>
          <a:p>
            <a:r>
              <a:rPr lang="en-US" dirty="0"/>
              <a:t>Application architecture on Azure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A7A254BC-B322-C13B-5C86-39D1DF7CCC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39395" y="3327934"/>
            <a:ext cx="815775" cy="739627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A5194C79-CFE6-530D-8349-531F4CC957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11138" y="2108069"/>
            <a:ext cx="1079638" cy="978860"/>
          </a:xfrm>
          <a:prstGeom prst="rect">
            <a:avLst/>
          </a:prstGeom>
        </p:spPr>
      </p:pic>
      <p:pic>
        <p:nvPicPr>
          <p:cNvPr id="2050" name="Picture 2" descr="Microsoft.VisualStudio.Services.Icons.Default (600×600)">
            <a:extLst>
              <a:ext uri="{FF2B5EF4-FFF2-40B4-BE49-F238E27FC236}">
                <a16:creationId xmlns:a16="http://schemas.microsoft.com/office/drawing/2014/main" id="{23050108-6D67-B184-E2FA-E554EB4418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H="1">
            <a:off x="5739698" y="3327934"/>
            <a:ext cx="870502" cy="789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8B62829A-02FE-C8B1-0065-F72CB44E92D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975552" y="1700634"/>
            <a:ext cx="751641" cy="68148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ED8EF96D-785F-EEBF-B309-EEC11DB61E0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357191" y="3216433"/>
            <a:ext cx="962732" cy="872867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1B9FF158-AFF2-E288-5779-25B21A70D62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606914" y="1816605"/>
            <a:ext cx="771799" cy="699756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F9B2799-FD29-2531-7B80-337947727451}"/>
              </a:ext>
            </a:extLst>
          </p:cNvPr>
          <p:cNvCxnSpPr>
            <a:cxnSpLocks/>
          </p:cNvCxnSpPr>
          <p:nvPr/>
        </p:nvCxnSpPr>
        <p:spPr>
          <a:xfrm>
            <a:off x="4536558" y="3697747"/>
            <a:ext cx="1203995" cy="0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CBCA448-4206-0A37-C4E9-28432D8454C7}"/>
              </a:ext>
            </a:extLst>
          </p:cNvPr>
          <p:cNvCxnSpPr>
            <a:cxnSpLocks/>
            <a:stCxn id="2050" idx="2"/>
          </p:cNvCxnSpPr>
          <p:nvPr/>
        </p:nvCxnSpPr>
        <p:spPr>
          <a:xfrm flipH="1" flipV="1">
            <a:off x="5303264" y="2516361"/>
            <a:ext cx="871685" cy="811573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9C4A67E-C094-04FD-21CD-1039CAE2630C}"/>
              </a:ext>
            </a:extLst>
          </p:cNvPr>
          <p:cNvCxnSpPr>
            <a:cxnSpLocks/>
          </p:cNvCxnSpPr>
          <p:nvPr/>
        </p:nvCxnSpPr>
        <p:spPr>
          <a:xfrm>
            <a:off x="6640474" y="2260788"/>
            <a:ext cx="1770601" cy="208655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6D86F84-CF49-F72C-6298-A58EA2B38A01}"/>
              </a:ext>
            </a:extLst>
          </p:cNvPr>
          <p:cNvCxnSpPr>
            <a:cxnSpLocks/>
          </p:cNvCxnSpPr>
          <p:nvPr/>
        </p:nvCxnSpPr>
        <p:spPr>
          <a:xfrm flipV="1">
            <a:off x="6701892" y="2922147"/>
            <a:ext cx="1867950" cy="624511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CAC01AC-DD6B-4759-143A-D7084B472DF7}"/>
              </a:ext>
            </a:extLst>
          </p:cNvPr>
          <p:cNvCxnSpPr>
            <a:cxnSpLocks/>
          </p:cNvCxnSpPr>
          <p:nvPr/>
        </p:nvCxnSpPr>
        <p:spPr>
          <a:xfrm>
            <a:off x="6528944" y="2264735"/>
            <a:ext cx="1828247" cy="1191086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CB32E14-64C9-1727-B17F-07F6F738A7F8}"/>
              </a:ext>
            </a:extLst>
          </p:cNvPr>
          <p:cNvCxnSpPr>
            <a:cxnSpLocks/>
          </p:cNvCxnSpPr>
          <p:nvPr/>
        </p:nvCxnSpPr>
        <p:spPr>
          <a:xfrm>
            <a:off x="5379313" y="2100683"/>
            <a:ext cx="548948" cy="0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A0D7264-A60F-5D2E-F7C2-74FB756A9856}"/>
              </a:ext>
            </a:extLst>
          </p:cNvPr>
          <p:cNvCxnSpPr>
            <a:cxnSpLocks/>
          </p:cNvCxnSpPr>
          <p:nvPr/>
        </p:nvCxnSpPr>
        <p:spPr>
          <a:xfrm flipV="1">
            <a:off x="6640474" y="3681842"/>
            <a:ext cx="1815278" cy="47715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F73CF7A8-A25C-6815-B40D-F8F1F24B5270}"/>
              </a:ext>
            </a:extLst>
          </p:cNvPr>
          <p:cNvSpPr txBox="1"/>
          <p:nvPr/>
        </p:nvSpPr>
        <p:spPr>
          <a:xfrm>
            <a:off x="3926957" y="4067561"/>
            <a:ext cx="687083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App UX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52F0F07-2D48-0862-AD70-9DEF81701AF5}"/>
              </a:ext>
            </a:extLst>
          </p:cNvPr>
          <p:cNvSpPr txBox="1"/>
          <p:nvPr/>
        </p:nvSpPr>
        <p:spPr>
          <a:xfrm>
            <a:off x="5303263" y="4247752"/>
            <a:ext cx="2016471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Container App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39E8900-AEDC-7B43-C772-63C4A6A5A5CB}"/>
              </a:ext>
            </a:extLst>
          </p:cNvPr>
          <p:cNvSpPr txBox="1"/>
          <p:nvPr/>
        </p:nvSpPr>
        <p:spPr>
          <a:xfrm>
            <a:off x="3530756" y="2833502"/>
            <a:ext cx="246637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Upload documents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CD7ECE4-010E-4DAA-54AC-3034645D9BF7}"/>
              </a:ext>
            </a:extLst>
          </p:cNvPr>
          <p:cNvSpPr txBox="1"/>
          <p:nvPr/>
        </p:nvSpPr>
        <p:spPr>
          <a:xfrm>
            <a:off x="4642908" y="1191687"/>
            <a:ext cx="246637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Blob Trigger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79E7927-798D-0532-13E9-32FCED90F7BB}"/>
              </a:ext>
            </a:extLst>
          </p:cNvPr>
          <p:cNvSpPr txBox="1"/>
          <p:nvPr/>
        </p:nvSpPr>
        <p:spPr>
          <a:xfrm>
            <a:off x="6931440" y="1205411"/>
            <a:ext cx="1572537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Store user uploaded documents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E82FCFDA-8659-9DD9-76DB-5C3C7E35C8FC}"/>
              </a:ext>
            </a:extLst>
          </p:cNvPr>
          <p:cNvSpPr txBox="1"/>
          <p:nvPr/>
        </p:nvSpPr>
        <p:spPr>
          <a:xfrm>
            <a:off x="8154186" y="4080897"/>
            <a:ext cx="2311350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Perform RAG using embedding and search</a:t>
            </a:r>
          </a:p>
        </p:txBody>
      </p:sp>
    </p:spTree>
    <p:extLst>
      <p:ext uri="{BB962C8B-B14F-4D97-AF65-F5344CB8AC3E}">
        <p14:creationId xmlns:p14="http://schemas.microsoft.com/office/powerpoint/2010/main" val="3736840213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726A575-82B0-39B3-6615-23BD3D250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Walkthrough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582F73F-5FCC-4246-5214-43B0DEC359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5077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7DB9488-7042-F704-36D8-78BEAC543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 Approach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E71D6ED-3ECE-5F31-717D-CAD4F1FFAC46}"/>
              </a:ext>
            </a:extLst>
          </p:cNvPr>
          <p:cNvGrpSpPr/>
          <p:nvPr/>
        </p:nvGrpSpPr>
        <p:grpSpPr>
          <a:xfrm>
            <a:off x="6096000" y="1858169"/>
            <a:ext cx="4632322" cy="3141662"/>
            <a:chOff x="6542089" y="2281238"/>
            <a:chExt cx="4632322" cy="314166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E8F51B39-A850-DD99-8210-B4E5487E2C9F}"/>
                </a:ext>
              </a:extLst>
            </p:cNvPr>
            <p:cNvGrpSpPr/>
            <p:nvPr/>
          </p:nvGrpSpPr>
          <p:grpSpPr>
            <a:xfrm>
              <a:off x="6542089" y="2281238"/>
              <a:ext cx="4632322" cy="3141662"/>
              <a:chOff x="1610020" y="4080092"/>
              <a:chExt cx="2863372" cy="2612848"/>
            </a:xfrm>
          </p:grpSpPr>
          <p:sp>
            <p:nvSpPr>
              <p:cNvPr id="12" name="Flowchart: Magnetic Disk 4">
                <a:extLst>
                  <a:ext uri="{FF2B5EF4-FFF2-40B4-BE49-F238E27FC236}">
                    <a16:creationId xmlns:a16="http://schemas.microsoft.com/office/drawing/2014/main" id="{4D6CCBEA-AD4A-C30C-0EBB-BA6E7FBF4048}"/>
                  </a:ext>
                </a:extLst>
              </p:cNvPr>
              <p:cNvSpPr/>
              <p:nvPr/>
            </p:nvSpPr>
            <p:spPr>
              <a:xfrm>
                <a:off x="1610020" y="5984255"/>
                <a:ext cx="1145936" cy="708685"/>
              </a:xfrm>
              <a:prstGeom prst="flowChartMagneticDisk">
                <a:avLst/>
              </a:prstGeom>
              <a:solidFill>
                <a:schemeClr val="accent3"/>
              </a:solidFill>
              <a:ln w="12700">
                <a:solidFill>
                  <a:srgbClr val="F2F2F2"/>
                </a:solidFill>
              </a:ln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Vector</a:t>
                </a:r>
              </a:p>
            </p:txBody>
          </p:sp>
          <p:sp>
            <p:nvSpPr>
              <p:cNvPr id="13" name="Flowchart: Magnetic Disk 5">
                <a:extLst>
                  <a:ext uri="{FF2B5EF4-FFF2-40B4-BE49-F238E27FC236}">
                    <a16:creationId xmlns:a16="http://schemas.microsoft.com/office/drawing/2014/main" id="{D92BCB4B-A4B6-D9E7-B727-FD4704C0D479}"/>
                  </a:ext>
                </a:extLst>
              </p:cNvPr>
              <p:cNvSpPr/>
              <p:nvPr/>
            </p:nvSpPr>
            <p:spPr>
              <a:xfrm>
                <a:off x="3327456" y="5984255"/>
                <a:ext cx="1145936" cy="708685"/>
              </a:xfrm>
              <a:prstGeom prst="flowChartMagneticDisk">
                <a:avLst/>
              </a:prstGeom>
              <a:solidFill>
                <a:schemeClr val="accent3"/>
              </a:solidFill>
              <a:ln w="12700">
                <a:solidFill>
                  <a:srgbClr val="F2F2F2"/>
                </a:solidFill>
              </a:ln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Keywords</a:t>
                </a:r>
              </a:p>
            </p:txBody>
          </p:sp>
          <p:sp>
            <p:nvSpPr>
              <p:cNvPr id="14" name="Rectangle: Rounded Corners 7">
                <a:extLst>
                  <a:ext uri="{FF2B5EF4-FFF2-40B4-BE49-F238E27FC236}">
                    <a16:creationId xmlns:a16="http://schemas.microsoft.com/office/drawing/2014/main" id="{64D55B3F-F118-4853-53DE-AFAEBA6A1E6A}"/>
                  </a:ext>
                </a:extLst>
              </p:cNvPr>
              <p:cNvSpPr/>
              <p:nvPr/>
            </p:nvSpPr>
            <p:spPr>
              <a:xfrm>
                <a:off x="2346700" y="5050550"/>
                <a:ext cx="1393707" cy="708685"/>
              </a:xfrm>
              <a:prstGeom prst="roundRect">
                <a:avLst/>
              </a:prstGeom>
              <a:solidFill>
                <a:schemeClr val="accent3"/>
              </a:solidFill>
              <a:ln w="12700">
                <a:solidFill>
                  <a:srgbClr val="F2F2F2"/>
                </a:solidFill>
              </a:ln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Fusion</a:t>
                </a:r>
                <a:br>
                  <a:rPr lang="en-US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</a:br>
                <a:r>
                  <a:rPr lang="en-US" sz="140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(RRF)</a:t>
                </a:r>
                <a:endParaRPr lang="en-US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5" name="Rectangle: Rounded Corners 8">
                <a:extLst>
                  <a:ext uri="{FF2B5EF4-FFF2-40B4-BE49-F238E27FC236}">
                    <a16:creationId xmlns:a16="http://schemas.microsoft.com/office/drawing/2014/main" id="{9A2856DA-74ED-7B59-B1B0-5FA15BBC6A47}"/>
                  </a:ext>
                </a:extLst>
              </p:cNvPr>
              <p:cNvSpPr/>
              <p:nvPr/>
            </p:nvSpPr>
            <p:spPr>
              <a:xfrm>
                <a:off x="2346700" y="4080092"/>
                <a:ext cx="1393707" cy="708685"/>
              </a:xfrm>
              <a:prstGeom prst="roundRect">
                <a:avLst/>
              </a:prstGeom>
              <a:solidFill>
                <a:schemeClr val="accent3"/>
              </a:solidFill>
              <a:ln w="12700">
                <a:solidFill>
                  <a:srgbClr val="F2F2F2"/>
                </a:solidFill>
              </a:ln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Reranking</a:t>
                </a:r>
              </a:p>
            </p:txBody>
          </p: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EC309541-23E0-6D52-EFB0-E78565DFAACC}"/>
                  </a:ext>
                </a:extLst>
              </p:cNvPr>
              <p:cNvCxnSpPr>
                <a:cxnSpLocks/>
                <a:stCxn id="14" idx="0"/>
                <a:endCxn id="15" idx="2"/>
              </p:cNvCxnSpPr>
              <p:nvPr/>
            </p:nvCxnSpPr>
            <p:spPr>
              <a:xfrm flipV="1">
                <a:off x="3043554" y="4788777"/>
                <a:ext cx="0" cy="261773"/>
              </a:xfrm>
              <a:prstGeom prst="straightConnector1">
                <a:avLst/>
              </a:prstGeom>
              <a:ln w="12700" cap="rnd">
                <a:solidFill>
                  <a:srgbClr val="C03BC4"/>
                </a:solidFill>
                <a:headEnd type="none" w="lg" len="med"/>
                <a:tailEnd type="arrow" w="lg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0" name="Connector: Elbow 22">
              <a:extLst>
                <a:ext uri="{FF2B5EF4-FFF2-40B4-BE49-F238E27FC236}">
                  <a16:creationId xmlns:a16="http://schemas.microsoft.com/office/drawing/2014/main" id="{19D652F3-0157-1609-FDA7-955E1C019DFF}"/>
                </a:ext>
              </a:extLst>
            </p:cNvPr>
            <p:cNvCxnSpPr>
              <a:stCxn id="12" idx="1"/>
              <a:endCxn id="14" idx="2"/>
            </p:cNvCxnSpPr>
            <p:nvPr/>
          </p:nvCxnSpPr>
          <p:spPr>
            <a:xfrm rot="5400000" flipH="1" flipV="1">
              <a:off x="8029854" y="3739399"/>
              <a:ext cx="270561" cy="1392210"/>
            </a:xfrm>
            <a:prstGeom prst="bentConnector3">
              <a:avLst/>
            </a:prstGeom>
            <a:ln w="12700" cap="rnd">
              <a:solidFill>
                <a:srgbClr val="C03BC4"/>
              </a:solidFill>
              <a:headEnd type="none" w="lg" len="med"/>
              <a:tailEnd type="arrow" w="lg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nector: Elbow 23">
              <a:extLst>
                <a:ext uri="{FF2B5EF4-FFF2-40B4-BE49-F238E27FC236}">
                  <a16:creationId xmlns:a16="http://schemas.microsoft.com/office/drawing/2014/main" id="{CA36C753-C464-61E6-B547-4B87F59EA368}"/>
                </a:ext>
              </a:extLst>
            </p:cNvPr>
            <p:cNvCxnSpPr>
              <a:cxnSpLocks/>
              <a:stCxn id="13" idx="1"/>
              <a:endCxn id="14" idx="2"/>
            </p:cNvCxnSpPr>
            <p:nvPr/>
          </p:nvCxnSpPr>
          <p:spPr>
            <a:xfrm rot="16200000" flipV="1">
              <a:off x="9419076" y="3742387"/>
              <a:ext cx="270561" cy="1386233"/>
            </a:xfrm>
            <a:prstGeom prst="bentConnector3">
              <a:avLst>
                <a:gd name="adj1" fmla="val 50000"/>
              </a:avLst>
            </a:prstGeom>
            <a:ln w="12700" cap="rnd">
              <a:solidFill>
                <a:srgbClr val="C03BC4"/>
              </a:solidFill>
              <a:headEnd type="none" w="lg" len="med"/>
              <a:tailEnd type="arrow" w="lg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507346DD-68CB-49C7-894E-DA56ADDC2D00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5984316" cy="1325563"/>
          </a:xfrm>
          <a:prstGeom prst="rect">
            <a:avLst/>
          </a:prstGeom>
        </p:spPr>
        <p:txBody>
          <a:bodyPr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800" b="1" kern="1200" spc="0" baseline="0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 optimal retrieval, search() uses hybrid retrieval (text + vectors) plus the semantic ranker option.</a:t>
            </a:r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6B93923-BD01-2E04-DFDB-6C737B79BED7}"/>
              </a:ext>
            </a:extLst>
          </p:cNvPr>
          <p:cNvSpPr txBox="1"/>
          <p:nvPr/>
        </p:nvSpPr>
        <p:spPr>
          <a:xfrm>
            <a:off x="923924" y="3266429"/>
            <a:ext cx="36099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2454C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en-US" sz="2000" dirty="0" err="1">
                <a:solidFill>
                  <a:srgbClr val="2454C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aka.ms</a:t>
            </a:r>
            <a:r>
              <a:rPr lang="en-US" sz="2000" dirty="0">
                <a:solidFill>
                  <a:srgbClr val="2454C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en-US" sz="2000" dirty="0" err="1">
                <a:solidFill>
                  <a:srgbClr val="2454C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ragrelevance</a:t>
            </a:r>
            <a:endParaRPr lang="en-US" sz="2000" dirty="0">
              <a:solidFill>
                <a:srgbClr val="2454C3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664006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4.07407E-6 L -3.95833E-6 0.03542 " pathEditMode="relative" rAng="0" ptsTypes="AA">
                                      <p:cBhvr>
                                        <p:cTn id="9" dur="7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1764E9-8617-2A9F-7DBC-BA5AFEBAE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171" y="1784173"/>
            <a:ext cx="6367270" cy="1923604"/>
          </a:xfrm>
        </p:spPr>
        <p:txBody>
          <a:bodyPr/>
          <a:lstStyle/>
          <a:p>
            <a:r>
              <a:rPr lang="en-US">
                <a:gradFill flip="none">
                  <a:gsLst>
                    <a:gs pos="58000">
                      <a:srgbClr val="4F2BD3"/>
                    </a:gs>
                    <a:gs pos="100000">
                      <a:srgbClr val="D600AA"/>
                    </a:gs>
                  </a:gsLst>
                  <a:lin ang="3600000" scaled="0"/>
                  <a:tileRect/>
                </a:gra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.NET Conf:</a:t>
            </a:r>
            <a:br>
              <a:rPr lang="en-US">
                <a:gradFill flip="none">
                  <a:gsLst>
                    <a:gs pos="58000">
                      <a:srgbClr val="4F2BD3"/>
                    </a:gs>
                    <a:gs pos="100000">
                      <a:srgbClr val="D600AA"/>
                    </a:gs>
                  </a:gsLst>
                  <a:lin ang="3600000" scaled="0"/>
                  <a:tileRect/>
                </a:gra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>
                <a:gradFill flip="none">
                  <a:gsLst>
                    <a:gs pos="58000">
                      <a:srgbClr val="4F2BD3"/>
                    </a:gs>
                    <a:gs pos="100000">
                      <a:srgbClr val="D600AA"/>
                    </a:gs>
                  </a:gsLst>
                  <a:lin ang="3600000" scaled="0"/>
                  <a:tileRect/>
                </a:gra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Focus on AI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5F81B2-4CC3-877C-505A-61751A18A52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2171" y="4091364"/>
            <a:ext cx="5430837" cy="276999"/>
          </a:xfrm>
        </p:spPr>
        <p:txBody>
          <a:bodyPr/>
          <a:lstStyle/>
          <a:p>
            <a:r>
              <a:rPr lang="en-US" sz="4000">
                <a:solidFill>
                  <a:schemeClr val="accent2"/>
                </a:solidFill>
              </a:rPr>
              <a:t>Learn more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681E6222-C4A7-C738-EB70-34311359489A}"/>
              </a:ext>
            </a:extLst>
          </p:cNvPr>
          <p:cNvSpPr txBox="1">
            <a:spLocks/>
          </p:cNvSpPr>
          <p:nvPr/>
        </p:nvSpPr>
        <p:spPr>
          <a:xfrm>
            <a:off x="582171" y="4842260"/>
            <a:ext cx="5923732" cy="2769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800" b="1" kern="1200" spc="0" baseline="0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aka.ms/dotnetFocusAI/Collection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ECE9AA-B94C-A00B-C686-7E85F5D8E4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5283" y="2167760"/>
            <a:ext cx="2522481" cy="2522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108827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1028122-4A26-CCBB-7091-E0FB187D3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LLMs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E45FB9-1635-F1EE-8DB1-497886C9386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02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AAB0238-CEDD-8AD7-695B-26EB9C28F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LLM: Large Language Model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6741BBE-62E9-21B0-868D-7C312D23CD2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8677" y="1284160"/>
            <a:ext cx="11719034" cy="276999"/>
          </a:xfrm>
        </p:spPr>
        <p:txBody>
          <a:bodyPr/>
          <a:lstStyle/>
          <a:p>
            <a:r>
              <a:rPr lang="en-US" sz="1800" dirty="0"/>
              <a:t>An LLM is a model that is so large that it achieves general-purpose language understanding and generation​</a:t>
            </a:r>
          </a:p>
        </p:txBody>
      </p:sp>
      <p:pic>
        <p:nvPicPr>
          <p:cNvPr id="8" name="Picture 7" descr="A graph of different types of scale&#10;&#10;Description automatically generated with medium confidence">
            <a:extLst>
              <a:ext uri="{FF2B5EF4-FFF2-40B4-BE49-F238E27FC236}">
                <a16:creationId xmlns:a16="http://schemas.microsoft.com/office/drawing/2014/main" id="{22BACEF3-83D9-04BC-0EC6-CC1057EB31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7505" y="2793778"/>
            <a:ext cx="4281239" cy="2061845"/>
          </a:xfrm>
          <a:prstGeom prst="rect">
            <a:avLst/>
          </a:prstGeom>
        </p:spPr>
      </p:pic>
      <p:sp>
        <p:nvSpPr>
          <p:cNvPr id="9" name="Rounded Rectangle 7">
            <a:extLst>
              <a:ext uri="{FF2B5EF4-FFF2-40B4-BE49-F238E27FC236}">
                <a16:creationId xmlns:a16="http://schemas.microsoft.com/office/drawing/2014/main" id="{414E1899-FB6D-3300-0E52-3F051FE3A188}"/>
              </a:ext>
            </a:extLst>
          </p:cNvPr>
          <p:cNvSpPr/>
          <p:nvPr/>
        </p:nvSpPr>
        <p:spPr>
          <a:xfrm>
            <a:off x="2129305" y="1958245"/>
            <a:ext cx="3291237" cy="1375291"/>
          </a:xfrm>
          <a:prstGeom prst="roundRect">
            <a:avLst/>
          </a:prstGeom>
          <a:solidFill>
            <a:srgbClr val="2454C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Review: This movie is not good.</a:t>
            </a:r>
          </a:p>
          <a:p>
            <a:r>
              <a:rPr lang="en-US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Sentiment: negative</a:t>
            </a:r>
          </a:p>
          <a:p>
            <a:endParaRPr lang="en-US" sz="16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Review: I love this movie:</a:t>
            </a:r>
          </a:p>
          <a:p>
            <a:r>
              <a:rPr lang="en-US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Sentiment: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C897A1D-6C09-38CF-C62B-4CCEB3E92528}"/>
              </a:ext>
            </a:extLst>
          </p:cNvPr>
          <p:cNvSpPr txBox="1"/>
          <p:nvPr/>
        </p:nvSpPr>
        <p:spPr>
          <a:xfrm>
            <a:off x="1182391" y="2405115"/>
            <a:ext cx="802192" cy="363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Input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518232F-70BE-7578-B64B-3E6394B35077}"/>
              </a:ext>
            </a:extLst>
          </p:cNvPr>
          <p:cNvSpPr/>
          <p:nvPr/>
        </p:nvSpPr>
        <p:spPr>
          <a:xfrm>
            <a:off x="2843966" y="3771713"/>
            <a:ext cx="1754909" cy="868218"/>
          </a:xfrm>
          <a:prstGeom prst="ellipse">
            <a:avLst/>
          </a:prstGeom>
          <a:solidFill>
            <a:srgbClr val="2454C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LLM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ADBEF6ED-EFDC-8EE1-E9D5-810A559CD49F}"/>
              </a:ext>
            </a:extLst>
          </p:cNvPr>
          <p:cNvSpPr/>
          <p:nvPr/>
        </p:nvSpPr>
        <p:spPr>
          <a:xfrm>
            <a:off x="2103718" y="5078107"/>
            <a:ext cx="3184236" cy="628536"/>
          </a:xfrm>
          <a:prstGeom prst="roundRect">
            <a:avLst/>
          </a:prstGeom>
          <a:solidFill>
            <a:srgbClr val="2454C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positive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D91D526-86BE-58C2-212D-58C9B2CFA72F}"/>
              </a:ext>
            </a:extLst>
          </p:cNvPr>
          <p:cNvSpPr txBox="1"/>
          <p:nvPr/>
        </p:nvSpPr>
        <p:spPr>
          <a:xfrm>
            <a:off x="1182391" y="5094488"/>
            <a:ext cx="946914" cy="363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Output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A197060-81BE-4213-07F0-5EA5E281B1EF}"/>
              </a:ext>
            </a:extLst>
          </p:cNvPr>
          <p:cNvCxnSpPr>
            <a:cxnSpLocks/>
          </p:cNvCxnSpPr>
          <p:nvPr/>
        </p:nvCxnSpPr>
        <p:spPr>
          <a:xfrm flipH="1">
            <a:off x="3721420" y="3386572"/>
            <a:ext cx="2796" cy="315404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CF2AE52-49A2-456C-46AB-F088CE764A5E}"/>
              </a:ext>
            </a:extLst>
          </p:cNvPr>
          <p:cNvCxnSpPr>
            <a:cxnSpLocks/>
          </p:cNvCxnSpPr>
          <p:nvPr/>
        </p:nvCxnSpPr>
        <p:spPr>
          <a:xfrm>
            <a:off x="3721421" y="4689930"/>
            <a:ext cx="0" cy="274956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4E09B045-849E-BF39-A13E-00D085BDB01F}"/>
              </a:ext>
            </a:extLst>
          </p:cNvPr>
          <p:cNvSpPr txBox="1"/>
          <p:nvPr/>
        </p:nvSpPr>
        <p:spPr>
          <a:xfrm>
            <a:off x="4263794" y="4639931"/>
            <a:ext cx="1684856" cy="363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Completion</a:t>
            </a:r>
          </a:p>
        </p:txBody>
      </p:sp>
    </p:spTree>
    <p:extLst>
      <p:ext uri="{BB962C8B-B14F-4D97-AF65-F5344CB8AC3E}">
        <p14:creationId xmlns:p14="http://schemas.microsoft.com/office/powerpoint/2010/main" val="2353090358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465657-4D7B-F36F-FBE1-960A10869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LLMs in use today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BB25B4E2-3B97-1FD5-2D08-73A794790A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0685901"/>
              </p:ext>
            </p:extLst>
          </p:nvPr>
        </p:nvGraphicFramePr>
        <p:xfrm>
          <a:off x="570677" y="1244136"/>
          <a:ext cx="10882748" cy="48447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20687">
                  <a:extLst>
                    <a:ext uri="{9D8B030D-6E8A-4147-A177-3AD203B41FA5}">
                      <a16:colId xmlns:a16="http://schemas.microsoft.com/office/drawing/2014/main" val="2597956376"/>
                    </a:ext>
                  </a:extLst>
                </a:gridCol>
                <a:gridCol w="1936749">
                  <a:extLst>
                    <a:ext uri="{9D8B030D-6E8A-4147-A177-3AD203B41FA5}">
                      <a16:colId xmlns:a16="http://schemas.microsoft.com/office/drawing/2014/main" val="4131340169"/>
                    </a:ext>
                  </a:extLst>
                </a:gridCol>
                <a:gridCol w="2595419">
                  <a:extLst>
                    <a:ext uri="{9D8B030D-6E8A-4147-A177-3AD203B41FA5}">
                      <a16:colId xmlns:a16="http://schemas.microsoft.com/office/drawing/2014/main" val="1873017922"/>
                    </a:ext>
                  </a:extLst>
                </a:gridCol>
                <a:gridCol w="3629893">
                  <a:extLst>
                    <a:ext uri="{9D8B030D-6E8A-4147-A177-3AD203B41FA5}">
                      <a16:colId xmlns:a16="http://schemas.microsoft.com/office/drawing/2014/main" val="2532659787"/>
                    </a:ext>
                  </a:extLst>
                </a:gridCol>
              </a:tblGrid>
              <a:tr h="735622">
                <a:tc>
                  <a:txBody>
                    <a:bodyPr/>
                    <a:lstStyle/>
                    <a:p>
                      <a:r>
                        <a:rPr lang="en-US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Model</a:t>
                      </a:r>
                    </a:p>
                  </a:txBody>
                  <a:tcPr>
                    <a:solidFill>
                      <a:srgbClr val="2454C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# of Parameters</a:t>
                      </a:r>
                    </a:p>
                  </a:txBody>
                  <a:tcPr>
                    <a:solidFill>
                      <a:srgbClr val="2454C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Creator</a:t>
                      </a:r>
                    </a:p>
                  </a:txBody>
                  <a:tcPr>
                    <a:solidFill>
                      <a:srgbClr val="2454C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Uses</a:t>
                      </a:r>
                    </a:p>
                  </a:txBody>
                  <a:tcPr>
                    <a:solidFill>
                      <a:srgbClr val="2454C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5747763"/>
                  </a:ext>
                </a:extLst>
              </a:tr>
              <a:tr h="714058">
                <a:tc>
                  <a:txBody>
                    <a:bodyPr/>
                    <a:lstStyle/>
                    <a:p>
                      <a:r>
                        <a:rPr lang="en-US" sz="2400" baseline="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GPT 3.5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aseline="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175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aseline="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OpenAI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US" sz="2400" baseline="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ChatGPT, Copilots, APIs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2200249"/>
                  </a:ext>
                </a:extLst>
              </a:tr>
              <a:tr h="714058">
                <a:tc>
                  <a:txBody>
                    <a:bodyPr/>
                    <a:lstStyle/>
                    <a:p>
                      <a:r>
                        <a:rPr lang="en-US" sz="2400" baseline="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GPT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aseline="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Undisclosed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aseline="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OpenAI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sz="2400" baseline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518395"/>
                  </a:ext>
                </a:extLst>
              </a:tr>
              <a:tr h="670241">
                <a:tc>
                  <a:txBody>
                    <a:bodyPr/>
                    <a:lstStyle/>
                    <a:p>
                      <a:r>
                        <a:rPr lang="en-US" sz="2400" baseline="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PaLM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aseline="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540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aseline="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Google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aseline="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Bard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7179499"/>
                  </a:ext>
                </a:extLst>
              </a:tr>
              <a:tr h="670241">
                <a:tc>
                  <a:txBody>
                    <a:bodyPr/>
                    <a:lstStyle/>
                    <a:p>
                      <a:r>
                        <a:rPr lang="en-US" sz="2400" baseline="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Claude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aseline="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130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aseline="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Anthropic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aseline="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APIs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5564431"/>
                  </a:ext>
                </a:extLst>
              </a:tr>
              <a:tr h="670241">
                <a:tc>
                  <a:txBody>
                    <a:bodyPr/>
                    <a:lstStyle/>
                    <a:p>
                      <a:r>
                        <a:rPr lang="en-US" sz="2400" baseline="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LlaMA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aseline="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70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aseline="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Meta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aseline="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OSS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1286991"/>
                  </a:ext>
                </a:extLst>
              </a:tr>
              <a:tr h="670241">
                <a:tc>
                  <a:txBody>
                    <a:bodyPr/>
                    <a:lstStyle/>
                    <a:p>
                      <a:r>
                        <a:rPr lang="en-US" sz="2400" baseline="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Mistral-7B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aseline="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7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aseline="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Mistral AI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aseline="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OSS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04660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44991171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1CB213-BDF5-758A-D5FB-D0C6239E6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GPT: Generative Pre-trained Transformer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9058FA8-027A-6FA4-9BF8-EC1E95E433FA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6952861" cy="683659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800" b="1" kern="1200" spc="0" baseline="0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u="sng" dirty="0">
              <a:solidFill>
                <a:srgbClr val="2454C3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D2ABE4-6BC1-4D30-35D9-2C49173EEFBD}"/>
              </a:ext>
            </a:extLst>
          </p:cNvPr>
          <p:cNvSpPr txBox="1"/>
          <p:nvPr/>
        </p:nvSpPr>
        <p:spPr>
          <a:xfrm>
            <a:off x="570677" y="1394430"/>
            <a:ext cx="6099544" cy="6355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GPT models are LLMs based on Transformer architecture from 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hlinkClick r:id="rId2"/>
              </a:rPr>
              <a:t>"Attention is all you need"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paper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2B545C-EF97-83A9-F240-DE68088AE2AE}"/>
              </a:ext>
            </a:extLst>
          </p:cNvPr>
          <p:cNvSpPr txBox="1"/>
          <p:nvPr/>
        </p:nvSpPr>
        <p:spPr>
          <a:xfrm>
            <a:off x="570676" y="4855606"/>
            <a:ext cx="6250537" cy="9071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Learn more:</a:t>
            </a:r>
          </a:p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Andrej </a:t>
            </a:r>
            <a:r>
              <a:rPr lang="en-US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Karpathy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 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hlinkClick r:id="rId3"/>
              </a:rPr>
              <a:t>🎥 State of GPT</a:t>
            </a:r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Andrej </a:t>
            </a:r>
            <a:r>
              <a:rPr lang="en-US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Karpathy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 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hlinkClick r:id="rId4"/>
              </a:rPr>
              <a:t>🎥 Let's build GPT: from scratch, in code</a:t>
            </a:r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2" name="Picture 2" descr="Diagram of multiple attention heads on tokens in a sentence">
            <a:extLst>
              <a:ext uri="{FF2B5EF4-FFF2-40B4-BE49-F238E27FC236}">
                <a16:creationId xmlns:a16="http://schemas.microsoft.com/office/drawing/2014/main" id="{4007110B-5BE9-CFD0-C282-35161AF38B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6250" y="1394430"/>
            <a:ext cx="3325992" cy="4893830"/>
          </a:xfrm>
          <a:prstGeom prst="rect">
            <a:avLst/>
          </a:prstGeom>
          <a:noFill/>
          <a:ln>
            <a:solidFill>
              <a:srgbClr val="2454C3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0550111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B0D9914C-1117-36ED-FAC1-FD9DEBC363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OpenAI GPT Models: .NET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29B3A30-2D0D-BA9F-1F0E-3FC2BDAFC868}"/>
              </a:ext>
            </a:extLst>
          </p:cNvPr>
          <p:cNvSpPr txBox="1"/>
          <p:nvPr/>
        </p:nvSpPr>
        <p:spPr>
          <a:xfrm>
            <a:off x="585764" y="1249725"/>
            <a:ext cx="11447720" cy="49813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AF00D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using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267F99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Azure</a:t>
            </a:r>
            <a:r>
              <a:rPr lang="en-US" b="0" dirty="0" err="1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267F99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AI</a:t>
            </a:r>
            <a:r>
              <a:rPr lang="en-US" b="0" dirty="0" err="1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267F99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OpenAI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AF00D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using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267F99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Azure</a:t>
            </a:r>
            <a:r>
              <a:rPr lang="en-US" b="0" dirty="0" err="1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267F99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Identity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AF00D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using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267F99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OpenAI</a:t>
            </a:r>
            <a:r>
              <a:rPr lang="en-US" b="0" dirty="0" err="1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267F99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Chat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en-US" b="0" dirty="0">
              <a:solidFill>
                <a:srgbClr val="267F99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en-US" dirty="0">
              <a:solidFill>
                <a:srgbClr val="267F99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267F99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AzureOpenAIClient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azureClient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new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new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Uri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AZURE_OPENAI_ENDPOINT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),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new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267F99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DefaultAzureCredential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());</a:t>
            </a:r>
          </a:p>
          <a:p>
            <a:b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// This must match the custom deployment name you chose for your model</a:t>
            </a:r>
            <a:endParaRPr lang="en-US" b="0" dirty="0">
              <a:solidFill>
                <a:srgbClr val="3B3B3B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267F99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ChatClient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chatClient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azureClient</a:t>
            </a:r>
            <a:r>
              <a:rPr lang="en-US" b="0" dirty="0" err="1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GetChatClient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"gpt-4o"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b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US" b="0" dirty="0" err="1">
                <a:solidFill>
                  <a:srgbClr val="267F99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ChatCompletion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completion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chatClient</a:t>
            </a:r>
            <a:r>
              <a:rPr lang="en-US" b="0" dirty="0" err="1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CompleteChat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[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new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267F99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SystemChatMessage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"You are a helpful assistant that talks like a pirate."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),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new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267F99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UserChatMessage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"Does Azure OpenAI support customer managed keys?"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]);</a:t>
            </a:r>
          </a:p>
          <a:p>
            <a:b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US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Console</a:t>
            </a:r>
            <a:r>
              <a:rPr lang="en-US" b="0" dirty="0" err="1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WriteLine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$"{</a:t>
            </a:r>
            <a:r>
              <a:rPr lang="en-US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completion</a:t>
            </a:r>
            <a:r>
              <a:rPr lang="en-US" b="0" dirty="0" err="1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Role</a:t>
            </a:r>
            <a:r>
              <a:rPr lang="en-US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}: {</a:t>
            </a:r>
            <a:r>
              <a:rPr lang="en-US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completion</a:t>
            </a:r>
            <a:r>
              <a:rPr lang="en-US" b="0" dirty="0" err="1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Content</a:t>
            </a:r>
            <a:r>
              <a:rPr lang="en-US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].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Text</a:t>
            </a:r>
            <a:r>
              <a:rPr lang="en-US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}"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2402145896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E4818BAC-AA03-201C-B2E1-4DFD7FC5C0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794" y="1382517"/>
            <a:ext cx="5800179" cy="2813800"/>
          </a:xfrm>
          <a:prstGeom prst="rect">
            <a:avLst/>
          </a:prstGeom>
        </p:spPr>
      </p:pic>
      <p:sp>
        <p:nvSpPr>
          <p:cNvPr id="18" name="Title 17">
            <a:extLst>
              <a:ext uri="{FF2B5EF4-FFF2-40B4-BE49-F238E27FC236}">
                <a16:creationId xmlns:a16="http://schemas.microsoft.com/office/drawing/2014/main" id="{D29C4501-FFFB-100D-D9E6-22474F63E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limitations of LLMs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41BCB91-06F9-F353-BFAC-3EE6892280BA}"/>
              </a:ext>
            </a:extLst>
          </p:cNvPr>
          <p:cNvSpPr txBox="1"/>
          <p:nvPr/>
        </p:nvSpPr>
        <p:spPr>
          <a:xfrm>
            <a:off x="1549674" y="5103911"/>
            <a:ext cx="270352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No internal knowledge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BAE3723-95C5-D4FF-3F6F-DB447744783C}"/>
              </a:ext>
            </a:extLst>
          </p:cNvPr>
          <p:cNvSpPr txBox="1"/>
          <p:nvPr/>
        </p:nvSpPr>
        <p:spPr>
          <a:xfrm>
            <a:off x="6840627" y="1793787"/>
            <a:ext cx="3273368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Outdated public knowledge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FA8BE9AD-9087-0EF2-58CD-54DD998AA1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5095" y="3347955"/>
            <a:ext cx="6681775" cy="263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215834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00B665F-DE9D-D382-DCE0-54E15FAF045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38469" y="2697756"/>
            <a:ext cx="2915060" cy="276999"/>
          </a:xfrm>
        </p:spPr>
        <p:txBody>
          <a:bodyPr/>
          <a:lstStyle/>
          <a:p>
            <a:r>
              <a:rPr lang="en-US" dirty="0"/>
              <a:t>Fine tuning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019F7C7-C90F-74F4-CFC5-44DA1A29FFA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38469" y="4168583"/>
            <a:ext cx="2915060" cy="184666"/>
          </a:xfrm>
        </p:spPr>
        <p:txBody>
          <a:bodyPr/>
          <a:lstStyle/>
          <a:p>
            <a:r>
              <a:rPr lang="en-US" dirty="0"/>
              <a:t>Learn new skills (permanently)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ECCACA3-3085-4B47-3C28-98996CDB25A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515267" y="2597084"/>
            <a:ext cx="2835347" cy="553998"/>
          </a:xfrm>
        </p:spPr>
        <p:txBody>
          <a:bodyPr/>
          <a:lstStyle/>
          <a:p>
            <a:r>
              <a:rPr lang="en-US" dirty="0"/>
              <a:t>Retrieval Augmented Generation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C844CC0-CC56-6352-2F35-BDF532652E7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445012" y="4168583"/>
            <a:ext cx="2915060" cy="184666"/>
          </a:xfrm>
        </p:spPr>
        <p:txBody>
          <a:bodyPr/>
          <a:lstStyle/>
          <a:p>
            <a:r>
              <a:rPr lang="en-US" dirty="0"/>
              <a:t>Learn new facts (temporarily)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42E8BA2-CFEC-F41D-85EB-B9144290BB1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41384" y="2697756"/>
            <a:ext cx="2915060" cy="276999"/>
          </a:xfrm>
        </p:spPr>
        <p:txBody>
          <a:bodyPr/>
          <a:lstStyle/>
          <a:p>
            <a:r>
              <a:rPr lang="en-US" dirty="0"/>
              <a:t>Prompt Engineering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5676696-17B4-496B-8C74-EFD06801E26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41384" y="4168583"/>
            <a:ext cx="2915060" cy="184666"/>
          </a:xfrm>
        </p:spPr>
        <p:txBody>
          <a:bodyPr/>
          <a:lstStyle/>
          <a:p>
            <a:r>
              <a:rPr lang="en-US" dirty="0"/>
              <a:t>In-context Learning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710F3DB-9DA1-03E1-EB19-7DE629E7D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Incorporating Domain Knowledge</a:t>
            </a:r>
          </a:p>
        </p:txBody>
      </p:sp>
      <p:sp>
        <p:nvSpPr>
          <p:cNvPr id="12" name="Graphic 13">
            <a:extLst>
              <a:ext uri="{FF2B5EF4-FFF2-40B4-BE49-F238E27FC236}">
                <a16:creationId xmlns:a16="http://schemas.microsoft.com/office/drawing/2014/main" id="{1F47DCEE-CD41-7E06-57CE-1F725E5F5250}"/>
              </a:ext>
            </a:extLst>
          </p:cNvPr>
          <p:cNvSpPr/>
          <p:nvPr/>
        </p:nvSpPr>
        <p:spPr>
          <a:xfrm>
            <a:off x="2057692" y="3324145"/>
            <a:ext cx="482444" cy="477972"/>
          </a:xfrm>
          <a:custGeom>
            <a:avLst/>
            <a:gdLst>
              <a:gd name="connsiteX0" fmla="*/ 231767 w 482444"/>
              <a:gd name="connsiteY0" fmla="*/ 0 h 477972"/>
              <a:gd name="connsiteX1" fmla="*/ 463534 w 482444"/>
              <a:gd name="connsiteY1" fmla="*/ 231767 h 477972"/>
              <a:gd name="connsiteX2" fmla="*/ 462838 w 482444"/>
              <a:gd name="connsiteY2" fmla="*/ 249844 h 477972"/>
              <a:gd name="connsiteX3" fmla="*/ 249845 w 482444"/>
              <a:gd name="connsiteY3" fmla="*/ 254700 h 477972"/>
              <a:gd name="connsiteX4" fmla="*/ 249845 w 482444"/>
              <a:gd name="connsiteY4" fmla="*/ 462838 h 477972"/>
              <a:gd name="connsiteX5" fmla="*/ 124111 w 482444"/>
              <a:gd name="connsiteY5" fmla="*/ 437066 h 477972"/>
              <a:gd name="connsiteX6" fmla="*/ 24683 w 482444"/>
              <a:gd name="connsiteY6" fmla="*/ 462954 h 477972"/>
              <a:gd name="connsiteX7" fmla="*/ 695 w 482444"/>
              <a:gd name="connsiteY7" fmla="*/ 448784 h 477972"/>
              <a:gd name="connsiteX8" fmla="*/ 695 w 482444"/>
              <a:gd name="connsiteY8" fmla="*/ 438966 h 477972"/>
              <a:gd name="connsiteX9" fmla="*/ 26561 w 482444"/>
              <a:gd name="connsiteY9" fmla="*/ 339561 h 477972"/>
              <a:gd name="connsiteX10" fmla="*/ 0 w 482444"/>
              <a:gd name="connsiteY10" fmla="*/ 231767 h 477972"/>
              <a:gd name="connsiteX11" fmla="*/ 231767 w 482444"/>
              <a:gd name="connsiteY11" fmla="*/ 0 h 477972"/>
              <a:gd name="connsiteX12" fmla="*/ 284563 w 482444"/>
              <a:gd name="connsiteY12" fmla="*/ 277564 h 477972"/>
              <a:gd name="connsiteX13" fmla="*/ 252881 w 482444"/>
              <a:gd name="connsiteY13" fmla="*/ 334954 h 477972"/>
              <a:gd name="connsiteX14" fmla="*/ 251166 w 482444"/>
              <a:gd name="connsiteY14" fmla="*/ 335413 h 477972"/>
              <a:gd name="connsiteX15" fmla="*/ 237631 w 482444"/>
              <a:gd name="connsiteY15" fmla="*/ 338750 h 477972"/>
              <a:gd name="connsiteX16" fmla="*/ 237770 w 482444"/>
              <a:gd name="connsiteY16" fmla="*/ 380630 h 477972"/>
              <a:gd name="connsiteX17" fmla="*/ 250285 w 482444"/>
              <a:gd name="connsiteY17" fmla="*/ 383643 h 477972"/>
              <a:gd name="connsiteX18" fmla="*/ 284494 w 482444"/>
              <a:gd name="connsiteY18" fmla="*/ 439562 h 477972"/>
              <a:gd name="connsiteX19" fmla="*/ 283891 w 482444"/>
              <a:gd name="connsiteY19" fmla="*/ 441817 h 477972"/>
              <a:gd name="connsiteX20" fmla="*/ 279557 w 482444"/>
              <a:gd name="connsiteY20" fmla="*/ 456464 h 477972"/>
              <a:gd name="connsiteX21" fmla="*/ 313951 w 482444"/>
              <a:gd name="connsiteY21" fmla="*/ 477833 h 477972"/>
              <a:gd name="connsiteX22" fmla="*/ 325401 w 482444"/>
              <a:gd name="connsiteY22" fmla="*/ 465781 h 477972"/>
              <a:gd name="connsiteX23" fmla="*/ 390933 w 482444"/>
              <a:gd name="connsiteY23" fmla="*/ 464148 h 477972"/>
              <a:gd name="connsiteX24" fmla="*/ 392590 w 482444"/>
              <a:gd name="connsiteY24" fmla="*/ 465805 h 477972"/>
              <a:gd name="connsiteX25" fmla="*/ 404132 w 482444"/>
              <a:gd name="connsiteY25" fmla="*/ 477972 h 477972"/>
              <a:gd name="connsiteX26" fmla="*/ 438503 w 482444"/>
              <a:gd name="connsiteY26" fmla="*/ 456812 h 477972"/>
              <a:gd name="connsiteX27" fmla="*/ 433914 w 482444"/>
              <a:gd name="connsiteY27" fmla="*/ 440913 h 477972"/>
              <a:gd name="connsiteX28" fmla="*/ 465596 w 482444"/>
              <a:gd name="connsiteY28" fmla="*/ 383523 h 477972"/>
              <a:gd name="connsiteX29" fmla="*/ 467311 w 482444"/>
              <a:gd name="connsiteY29" fmla="*/ 383064 h 477972"/>
              <a:gd name="connsiteX30" fmla="*/ 480847 w 482444"/>
              <a:gd name="connsiteY30" fmla="*/ 379727 h 477972"/>
              <a:gd name="connsiteX31" fmla="*/ 480707 w 482444"/>
              <a:gd name="connsiteY31" fmla="*/ 337823 h 477972"/>
              <a:gd name="connsiteX32" fmla="*/ 468192 w 482444"/>
              <a:gd name="connsiteY32" fmla="*/ 334810 h 477972"/>
              <a:gd name="connsiteX33" fmla="*/ 433983 w 482444"/>
              <a:gd name="connsiteY33" fmla="*/ 278892 h 477972"/>
              <a:gd name="connsiteX34" fmla="*/ 434586 w 482444"/>
              <a:gd name="connsiteY34" fmla="*/ 276637 h 477972"/>
              <a:gd name="connsiteX35" fmla="*/ 438920 w 482444"/>
              <a:gd name="connsiteY35" fmla="*/ 262035 h 477972"/>
              <a:gd name="connsiteX36" fmla="*/ 404526 w 482444"/>
              <a:gd name="connsiteY36" fmla="*/ 240667 h 477972"/>
              <a:gd name="connsiteX37" fmla="*/ 393100 w 482444"/>
              <a:gd name="connsiteY37" fmla="*/ 252672 h 477972"/>
              <a:gd name="connsiteX38" fmla="*/ 327568 w 482444"/>
              <a:gd name="connsiteY38" fmla="*/ 254352 h 477972"/>
              <a:gd name="connsiteX39" fmla="*/ 325887 w 482444"/>
              <a:gd name="connsiteY39" fmla="*/ 252672 h 477972"/>
              <a:gd name="connsiteX40" fmla="*/ 314345 w 482444"/>
              <a:gd name="connsiteY40" fmla="*/ 240504 h 477972"/>
              <a:gd name="connsiteX41" fmla="*/ 279974 w 482444"/>
              <a:gd name="connsiteY41" fmla="*/ 261641 h 477972"/>
              <a:gd name="connsiteX42" fmla="*/ 284563 w 482444"/>
              <a:gd name="connsiteY42" fmla="*/ 277564 h 477972"/>
              <a:gd name="connsiteX43" fmla="*/ 359239 w 482444"/>
              <a:gd name="connsiteY43" fmla="*/ 324473 h 477972"/>
              <a:gd name="connsiteX44" fmla="*/ 392845 w 482444"/>
              <a:gd name="connsiteY44" fmla="*/ 359238 h 477972"/>
              <a:gd name="connsiteX45" fmla="*/ 359239 w 482444"/>
              <a:gd name="connsiteY45" fmla="*/ 394003 h 477972"/>
              <a:gd name="connsiteX46" fmla="*/ 325632 w 482444"/>
              <a:gd name="connsiteY46" fmla="*/ 359238 h 477972"/>
              <a:gd name="connsiteX47" fmla="*/ 359239 w 482444"/>
              <a:gd name="connsiteY47" fmla="*/ 324473 h 477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482444" h="477972">
                <a:moveTo>
                  <a:pt x="231767" y="0"/>
                </a:moveTo>
                <a:cubicBezTo>
                  <a:pt x="359772" y="0"/>
                  <a:pt x="463534" y="103762"/>
                  <a:pt x="463534" y="231767"/>
                </a:cubicBezTo>
                <a:cubicBezTo>
                  <a:pt x="463534" y="237862"/>
                  <a:pt x="463302" y="243888"/>
                  <a:pt x="462838" y="249844"/>
                </a:cubicBezTo>
                <a:cubicBezTo>
                  <a:pt x="402681" y="192369"/>
                  <a:pt x="307320" y="194543"/>
                  <a:pt x="249845" y="254700"/>
                </a:cubicBezTo>
                <a:cubicBezTo>
                  <a:pt x="194214" y="312927"/>
                  <a:pt x="194214" y="404611"/>
                  <a:pt x="249845" y="462838"/>
                </a:cubicBezTo>
                <a:cubicBezTo>
                  <a:pt x="206340" y="466305"/>
                  <a:pt x="162744" y="457368"/>
                  <a:pt x="124111" y="437066"/>
                </a:cubicBezTo>
                <a:lnTo>
                  <a:pt x="24683" y="462954"/>
                </a:lnTo>
                <a:cubicBezTo>
                  <a:pt x="14147" y="465666"/>
                  <a:pt x="3407" y="459322"/>
                  <a:pt x="695" y="448784"/>
                </a:cubicBezTo>
                <a:cubicBezTo>
                  <a:pt x="-133" y="445565"/>
                  <a:pt x="-133" y="442185"/>
                  <a:pt x="695" y="438966"/>
                </a:cubicBezTo>
                <a:lnTo>
                  <a:pt x="26561" y="339561"/>
                </a:lnTo>
                <a:cubicBezTo>
                  <a:pt x="9069" y="306326"/>
                  <a:pt x="-48" y="269324"/>
                  <a:pt x="0" y="231767"/>
                </a:cubicBezTo>
                <a:cubicBezTo>
                  <a:pt x="0" y="103762"/>
                  <a:pt x="103762" y="0"/>
                  <a:pt x="231767" y="0"/>
                </a:cubicBezTo>
                <a:close/>
                <a:moveTo>
                  <a:pt x="284563" y="277564"/>
                </a:moveTo>
                <a:cubicBezTo>
                  <a:pt x="291662" y="302161"/>
                  <a:pt x="277478" y="327855"/>
                  <a:pt x="252881" y="334954"/>
                </a:cubicBezTo>
                <a:cubicBezTo>
                  <a:pt x="252313" y="335116"/>
                  <a:pt x="251741" y="335271"/>
                  <a:pt x="251166" y="335413"/>
                </a:cubicBezTo>
                <a:lnTo>
                  <a:pt x="237631" y="338750"/>
                </a:lnTo>
                <a:cubicBezTo>
                  <a:pt x="235461" y="352631"/>
                  <a:pt x="235508" y="366766"/>
                  <a:pt x="237770" y="380630"/>
                </a:cubicBezTo>
                <a:lnTo>
                  <a:pt x="250285" y="383643"/>
                </a:lnTo>
                <a:cubicBezTo>
                  <a:pt x="275174" y="389639"/>
                  <a:pt x="290490" y="414675"/>
                  <a:pt x="284494" y="439562"/>
                </a:cubicBezTo>
                <a:cubicBezTo>
                  <a:pt x="284313" y="440320"/>
                  <a:pt x="284111" y="441071"/>
                  <a:pt x="283891" y="441817"/>
                </a:cubicBezTo>
                <a:lnTo>
                  <a:pt x="279557" y="456464"/>
                </a:lnTo>
                <a:cubicBezTo>
                  <a:pt x="289755" y="465411"/>
                  <a:pt x="301343" y="472665"/>
                  <a:pt x="313951" y="477833"/>
                </a:cubicBezTo>
                <a:lnTo>
                  <a:pt x="325401" y="465781"/>
                </a:lnTo>
                <a:cubicBezTo>
                  <a:pt x="343045" y="447233"/>
                  <a:pt x="372387" y="446503"/>
                  <a:pt x="390933" y="464148"/>
                </a:cubicBezTo>
                <a:cubicBezTo>
                  <a:pt x="391500" y="464685"/>
                  <a:pt x="392052" y="465239"/>
                  <a:pt x="392590" y="465805"/>
                </a:cubicBezTo>
                <a:lnTo>
                  <a:pt x="404132" y="477972"/>
                </a:lnTo>
                <a:cubicBezTo>
                  <a:pt x="416682" y="472869"/>
                  <a:pt x="428296" y="465719"/>
                  <a:pt x="438503" y="456812"/>
                </a:cubicBezTo>
                <a:lnTo>
                  <a:pt x="433914" y="440913"/>
                </a:lnTo>
                <a:cubicBezTo>
                  <a:pt x="426815" y="416316"/>
                  <a:pt x="440999" y="390622"/>
                  <a:pt x="465596" y="383523"/>
                </a:cubicBezTo>
                <a:cubicBezTo>
                  <a:pt x="466164" y="383361"/>
                  <a:pt x="466737" y="383205"/>
                  <a:pt x="467311" y="383064"/>
                </a:cubicBezTo>
                <a:lnTo>
                  <a:pt x="480847" y="379727"/>
                </a:lnTo>
                <a:cubicBezTo>
                  <a:pt x="483023" y="365839"/>
                  <a:pt x="482976" y="351694"/>
                  <a:pt x="480707" y="337823"/>
                </a:cubicBezTo>
                <a:lnTo>
                  <a:pt x="468192" y="334810"/>
                </a:lnTo>
                <a:cubicBezTo>
                  <a:pt x="443303" y="328814"/>
                  <a:pt x="427987" y="303779"/>
                  <a:pt x="433983" y="278892"/>
                </a:cubicBezTo>
                <a:cubicBezTo>
                  <a:pt x="434164" y="278134"/>
                  <a:pt x="434366" y="277383"/>
                  <a:pt x="434586" y="276637"/>
                </a:cubicBezTo>
                <a:lnTo>
                  <a:pt x="438920" y="262035"/>
                </a:lnTo>
                <a:cubicBezTo>
                  <a:pt x="428722" y="253052"/>
                  <a:pt x="417097" y="245830"/>
                  <a:pt x="404526" y="240667"/>
                </a:cubicBezTo>
                <a:lnTo>
                  <a:pt x="393100" y="252672"/>
                </a:lnTo>
                <a:cubicBezTo>
                  <a:pt x="375467" y="271232"/>
                  <a:pt x="346127" y="271985"/>
                  <a:pt x="327568" y="254352"/>
                </a:cubicBezTo>
                <a:cubicBezTo>
                  <a:pt x="326993" y="253808"/>
                  <a:pt x="326432" y="253247"/>
                  <a:pt x="325887" y="252672"/>
                </a:cubicBezTo>
                <a:lnTo>
                  <a:pt x="314345" y="240504"/>
                </a:lnTo>
                <a:cubicBezTo>
                  <a:pt x="301797" y="245599"/>
                  <a:pt x="290184" y="252742"/>
                  <a:pt x="279974" y="261641"/>
                </a:cubicBezTo>
                <a:lnTo>
                  <a:pt x="284563" y="277564"/>
                </a:lnTo>
                <a:close/>
                <a:moveTo>
                  <a:pt x="359239" y="324473"/>
                </a:moveTo>
                <a:cubicBezTo>
                  <a:pt x="377780" y="324473"/>
                  <a:pt x="392845" y="340048"/>
                  <a:pt x="392845" y="359238"/>
                </a:cubicBezTo>
                <a:cubicBezTo>
                  <a:pt x="392845" y="378429"/>
                  <a:pt x="377780" y="394003"/>
                  <a:pt x="359239" y="394003"/>
                </a:cubicBezTo>
                <a:cubicBezTo>
                  <a:pt x="340697" y="394003"/>
                  <a:pt x="325632" y="378429"/>
                  <a:pt x="325632" y="359238"/>
                </a:cubicBezTo>
                <a:cubicBezTo>
                  <a:pt x="325632" y="340048"/>
                  <a:pt x="340697" y="324473"/>
                  <a:pt x="359239" y="324473"/>
                </a:cubicBezTo>
                <a:close/>
              </a:path>
            </a:pathLst>
          </a:cu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>
            <a:outerShdw blurRad="63500" dist="127000" dir="2700000" algn="tl" rotWithShape="0">
              <a:srgbClr val="454142">
                <a:alpha val="20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600" b="1">
              <a:ln w="3175">
                <a:noFill/>
              </a:ln>
              <a:gradFill>
                <a:gsLst>
                  <a:gs pos="71910">
                    <a:srgbClr val="000000"/>
                  </a:gs>
                  <a:gs pos="53933">
                    <a:srgbClr val="000000"/>
                  </a:gs>
                </a:gsLst>
                <a:path path="circle">
                  <a:fillToRect l="100000" b="100000"/>
                </a:path>
              </a:gradFill>
              <a:latin typeface="+mj-lt"/>
              <a:cs typeface="Segoe UI" pitchFamily="34" charset="0"/>
            </a:endParaRPr>
          </a:p>
        </p:txBody>
      </p:sp>
      <p:sp>
        <p:nvSpPr>
          <p:cNvPr id="13" name="Graphic 18">
            <a:extLst>
              <a:ext uri="{FF2B5EF4-FFF2-40B4-BE49-F238E27FC236}">
                <a16:creationId xmlns:a16="http://schemas.microsoft.com/office/drawing/2014/main" id="{3D619A01-73B9-2C8C-3430-C60601EAB897}"/>
              </a:ext>
            </a:extLst>
          </p:cNvPr>
          <p:cNvSpPr/>
          <p:nvPr/>
        </p:nvSpPr>
        <p:spPr>
          <a:xfrm>
            <a:off x="5864233" y="3316755"/>
            <a:ext cx="463532" cy="463300"/>
          </a:xfrm>
          <a:custGeom>
            <a:avLst/>
            <a:gdLst>
              <a:gd name="connsiteX0" fmla="*/ 188658 w 463532"/>
              <a:gd name="connsiteY0" fmla="*/ 0 h 463300"/>
              <a:gd name="connsiteX1" fmla="*/ 214384 w 463532"/>
              <a:gd name="connsiteY1" fmla="*/ 32702 h 463300"/>
              <a:gd name="connsiteX2" fmla="*/ 214384 w 463532"/>
              <a:gd name="connsiteY2" fmla="*/ 133127 h 463300"/>
              <a:gd name="connsiteX3" fmla="*/ 193641 w 463532"/>
              <a:gd name="connsiteY3" fmla="*/ 133127 h 463300"/>
              <a:gd name="connsiteX4" fmla="*/ 133288 w 463532"/>
              <a:gd name="connsiteY4" fmla="*/ 107538 h 463300"/>
              <a:gd name="connsiteX5" fmla="*/ 107699 w 463532"/>
              <a:gd name="connsiteY5" fmla="*/ 167891 h 463300"/>
              <a:gd name="connsiteX6" fmla="*/ 168053 w 463532"/>
              <a:gd name="connsiteY6" fmla="*/ 193478 h 463300"/>
              <a:gd name="connsiteX7" fmla="*/ 193641 w 463532"/>
              <a:gd name="connsiteY7" fmla="*/ 167891 h 463300"/>
              <a:gd name="connsiteX8" fmla="*/ 214384 w 463532"/>
              <a:gd name="connsiteY8" fmla="*/ 167891 h 463300"/>
              <a:gd name="connsiteX9" fmla="*/ 214384 w 463532"/>
              <a:gd name="connsiteY9" fmla="*/ 420470 h 463300"/>
              <a:gd name="connsiteX10" fmla="*/ 196236 w 463532"/>
              <a:gd name="connsiteY10" fmla="*/ 454308 h 463300"/>
              <a:gd name="connsiteX11" fmla="*/ 160081 w 463532"/>
              <a:gd name="connsiteY11" fmla="*/ 463301 h 463300"/>
              <a:gd name="connsiteX12" fmla="*/ 82300 w 463532"/>
              <a:gd name="connsiteY12" fmla="*/ 424642 h 463300"/>
              <a:gd name="connsiteX13" fmla="*/ 58660 w 463532"/>
              <a:gd name="connsiteY13" fmla="*/ 375114 h 463300"/>
              <a:gd name="connsiteX14" fmla="*/ 29249 w 463532"/>
              <a:gd name="connsiteY14" fmla="*/ 359122 h 463300"/>
              <a:gd name="connsiteX15" fmla="*/ 0 w 463532"/>
              <a:gd name="connsiteY15" fmla="*/ 288781 h 463300"/>
              <a:gd name="connsiteX16" fmla="*/ 4404 w 463532"/>
              <a:gd name="connsiteY16" fmla="*/ 243216 h 463300"/>
              <a:gd name="connsiteX17" fmla="*/ 101977 w 463532"/>
              <a:gd name="connsiteY17" fmla="*/ 243216 h 463300"/>
              <a:gd name="connsiteX18" fmla="*/ 132918 w 463532"/>
              <a:gd name="connsiteY18" fmla="*/ 269892 h 463300"/>
              <a:gd name="connsiteX19" fmla="*/ 107805 w 463532"/>
              <a:gd name="connsiteY19" fmla="*/ 330445 h 463300"/>
              <a:gd name="connsiteX20" fmla="*/ 168358 w 463532"/>
              <a:gd name="connsiteY20" fmla="*/ 355557 h 463300"/>
              <a:gd name="connsiteX21" fmla="*/ 193472 w 463532"/>
              <a:gd name="connsiteY21" fmla="*/ 295004 h 463300"/>
              <a:gd name="connsiteX22" fmla="*/ 167845 w 463532"/>
              <a:gd name="connsiteY22" fmla="*/ 269683 h 463300"/>
              <a:gd name="connsiteX23" fmla="*/ 101977 w 463532"/>
              <a:gd name="connsiteY23" fmla="*/ 208451 h 463300"/>
              <a:gd name="connsiteX24" fmla="*/ 24104 w 463532"/>
              <a:gd name="connsiteY24" fmla="*/ 208451 h 463300"/>
              <a:gd name="connsiteX25" fmla="*/ 35576 w 463532"/>
              <a:gd name="connsiteY25" fmla="*/ 201451 h 463300"/>
              <a:gd name="connsiteX26" fmla="*/ 31451 w 463532"/>
              <a:gd name="connsiteY26" fmla="*/ 175331 h 463300"/>
              <a:gd name="connsiteX27" fmla="*/ 38288 w 463532"/>
              <a:gd name="connsiteY27" fmla="*/ 124783 h 463300"/>
              <a:gd name="connsiteX28" fmla="*/ 62345 w 463532"/>
              <a:gd name="connsiteY28" fmla="*/ 83668 h 463300"/>
              <a:gd name="connsiteX29" fmla="*/ 87747 w 463532"/>
              <a:gd name="connsiteY29" fmla="*/ 70526 h 463300"/>
              <a:gd name="connsiteX30" fmla="*/ 119105 w 463532"/>
              <a:gd name="connsiteY30" fmla="*/ 23316 h 463300"/>
              <a:gd name="connsiteX31" fmla="*/ 188635 w 463532"/>
              <a:gd name="connsiteY31" fmla="*/ 0 h 463300"/>
              <a:gd name="connsiteX32" fmla="*/ 249149 w 463532"/>
              <a:gd name="connsiteY32" fmla="*/ 347510 h 463300"/>
              <a:gd name="connsiteX33" fmla="*/ 287390 w 463532"/>
              <a:gd name="connsiteY33" fmla="*/ 347510 h 463300"/>
              <a:gd name="connsiteX34" fmla="*/ 353444 w 463532"/>
              <a:gd name="connsiteY34" fmla="*/ 281457 h 463300"/>
              <a:gd name="connsiteX35" fmla="*/ 353444 w 463532"/>
              <a:gd name="connsiteY35" fmla="*/ 239855 h 463300"/>
              <a:gd name="connsiteX36" fmla="*/ 379031 w 463532"/>
              <a:gd name="connsiteY36" fmla="*/ 179502 h 463300"/>
              <a:gd name="connsiteX37" fmla="*/ 318679 w 463532"/>
              <a:gd name="connsiteY37" fmla="*/ 153914 h 463300"/>
              <a:gd name="connsiteX38" fmla="*/ 293092 w 463532"/>
              <a:gd name="connsiteY38" fmla="*/ 214266 h 463300"/>
              <a:gd name="connsiteX39" fmla="*/ 318679 w 463532"/>
              <a:gd name="connsiteY39" fmla="*/ 239855 h 463300"/>
              <a:gd name="connsiteX40" fmla="*/ 318679 w 463532"/>
              <a:gd name="connsiteY40" fmla="*/ 281457 h 463300"/>
              <a:gd name="connsiteX41" fmla="*/ 287390 w 463532"/>
              <a:gd name="connsiteY41" fmla="*/ 312745 h 463300"/>
              <a:gd name="connsiteX42" fmla="*/ 249149 w 463532"/>
              <a:gd name="connsiteY42" fmla="*/ 312745 h 463300"/>
              <a:gd name="connsiteX43" fmla="*/ 249149 w 463532"/>
              <a:gd name="connsiteY43" fmla="*/ 32702 h 463300"/>
              <a:gd name="connsiteX44" fmla="*/ 274875 w 463532"/>
              <a:gd name="connsiteY44" fmla="*/ 0 h 463300"/>
              <a:gd name="connsiteX45" fmla="*/ 344428 w 463532"/>
              <a:gd name="connsiteY45" fmla="*/ 23316 h 463300"/>
              <a:gd name="connsiteX46" fmla="*/ 375786 w 463532"/>
              <a:gd name="connsiteY46" fmla="*/ 70526 h 463300"/>
              <a:gd name="connsiteX47" fmla="*/ 401187 w 463532"/>
              <a:gd name="connsiteY47" fmla="*/ 83668 h 463300"/>
              <a:gd name="connsiteX48" fmla="*/ 425245 w 463532"/>
              <a:gd name="connsiteY48" fmla="*/ 124783 h 463300"/>
              <a:gd name="connsiteX49" fmla="*/ 432082 w 463532"/>
              <a:gd name="connsiteY49" fmla="*/ 175331 h 463300"/>
              <a:gd name="connsiteX50" fmla="*/ 427956 w 463532"/>
              <a:gd name="connsiteY50" fmla="*/ 201451 h 463300"/>
              <a:gd name="connsiteX51" fmla="*/ 429486 w 463532"/>
              <a:gd name="connsiteY51" fmla="*/ 202147 h 463300"/>
              <a:gd name="connsiteX52" fmla="*/ 450206 w 463532"/>
              <a:gd name="connsiteY52" fmla="*/ 220920 h 463300"/>
              <a:gd name="connsiteX53" fmla="*/ 463533 w 463532"/>
              <a:gd name="connsiteY53" fmla="*/ 288781 h 463300"/>
              <a:gd name="connsiteX54" fmla="*/ 434284 w 463532"/>
              <a:gd name="connsiteY54" fmla="*/ 359122 h 463300"/>
              <a:gd name="connsiteX55" fmla="*/ 404849 w 463532"/>
              <a:gd name="connsiteY55" fmla="*/ 375114 h 463300"/>
              <a:gd name="connsiteX56" fmla="*/ 381232 w 463532"/>
              <a:gd name="connsiteY56" fmla="*/ 424642 h 463300"/>
              <a:gd name="connsiteX57" fmla="*/ 303428 w 463532"/>
              <a:gd name="connsiteY57" fmla="*/ 463301 h 463300"/>
              <a:gd name="connsiteX58" fmla="*/ 267273 w 463532"/>
              <a:gd name="connsiteY58" fmla="*/ 454331 h 463300"/>
              <a:gd name="connsiteX59" fmla="*/ 249149 w 463532"/>
              <a:gd name="connsiteY59" fmla="*/ 420470 h 463300"/>
              <a:gd name="connsiteX60" fmla="*/ 249149 w 463532"/>
              <a:gd name="connsiteY60" fmla="*/ 347510 h 463300"/>
              <a:gd name="connsiteX61" fmla="*/ 139060 w 463532"/>
              <a:gd name="connsiteY61" fmla="*/ 150509 h 463300"/>
              <a:gd name="connsiteX62" fmla="*/ 150648 w 463532"/>
              <a:gd name="connsiteY62" fmla="*/ 138921 h 463300"/>
              <a:gd name="connsiteX63" fmla="*/ 162236 w 463532"/>
              <a:gd name="connsiteY63" fmla="*/ 150509 h 463300"/>
              <a:gd name="connsiteX64" fmla="*/ 150648 w 463532"/>
              <a:gd name="connsiteY64" fmla="*/ 162097 h 463300"/>
              <a:gd name="connsiteX65" fmla="*/ 139060 w 463532"/>
              <a:gd name="connsiteY65" fmla="*/ 150509 h 463300"/>
              <a:gd name="connsiteX66" fmla="*/ 150648 w 463532"/>
              <a:gd name="connsiteY66" fmla="*/ 301157 h 463300"/>
              <a:gd name="connsiteX67" fmla="*/ 139060 w 463532"/>
              <a:gd name="connsiteY67" fmla="*/ 312745 h 463300"/>
              <a:gd name="connsiteX68" fmla="*/ 150648 w 463532"/>
              <a:gd name="connsiteY68" fmla="*/ 324334 h 463300"/>
              <a:gd name="connsiteX69" fmla="*/ 162236 w 463532"/>
              <a:gd name="connsiteY69" fmla="*/ 312745 h 463300"/>
              <a:gd name="connsiteX70" fmla="*/ 150648 w 463532"/>
              <a:gd name="connsiteY70" fmla="*/ 301157 h 463300"/>
              <a:gd name="connsiteX71" fmla="*/ 324473 w 463532"/>
              <a:gd name="connsiteY71" fmla="*/ 196862 h 463300"/>
              <a:gd name="connsiteX72" fmla="*/ 336061 w 463532"/>
              <a:gd name="connsiteY72" fmla="*/ 208451 h 463300"/>
              <a:gd name="connsiteX73" fmla="*/ 347649 w 463532"/>
              <a:gd name="connsiteY73" fmla="*/ 196862 h 463300"/>
              <a:gd name="connsiteX74" fmla="*/ 336061 w 463532"/>
              <a:gd name="connsiteY74" fmla="*/ 185274 h 463300"/>
              <a:gd name="connsiteX75" fmla="*/ 324473 w 463532"/>
              <a:gd name="connsiteY75" fmla="*/ 196862 h 463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463532" h="463300">
                <a:moveTo>
                  <a:pt x="188658" y="0"/>
                </a:moveTo>
                <a:cubicBezTo>
                  <a:pt x="205044" y="0"/>
                  <a:pt x="214384" y="16316"/>
                  <a:pt x="214384" y="32702"/>
                </a:cubicBezTo>
                <a:lnTo>
                  <a:pt x="214384" y="133127"/>
                </a:lnTo>
                <a:lnTo>
                  <a:pt x="193641" y="133127"/>
                </a:lnTo>
                <a:cubicBezTo>
                  <a:pt x="184041" y="109395"/>
                  <a:pt x="157020" y="97938"/>
                  <a:pt x="133288" y="107538"/>
                </a:cubicBezTo>
                <a:cubicBezTo>
                  <a:pt x="109556" y="117138"/>
                  <a:pt x="98099" y="144160"/>
                  <a:pt x="107699" y="167891"/>
                </a:cubicBezTo>
                <a:cubicBezTo>
                  <a:pt x="117299" y="191624"/>
                  <a:pt x="144321" y="203081"/>
                  <a:pt x="168053" y="193478"/>
                </a:cubicBezTo>
                <a:cubicBezTo>
                  <a:pt x="179696" y="188769"/>
                  <a:pt x="188931" y="179535"/>
                  <a:pt x="193641" y="167891"/>
                </a:cubicBezTo>
                <a:lnTo>
                  <a:pt x="214384" y="167891"/>
                </a:lnTo>
                <a:lnTo>
                  <a:pt x="214384" y="420470"/>
                </a:lnTo>
                <a:cubicBezTo>
                  <a:pt x="214384" y="434284"/>
                  <a:pt x="208543" y="448027"/>
                  <a:pt x="196236" y="454308"/>
                </a:cubicBezTo>
                <a:cubicBezTo>
                  <a:pt x="185077" y="460153"/>
                  <a:pt x="172678" y="463238"/>
                  <a:pt x="160081" y="463301"/>
                </a:cubicBezTo>
                <a:cubicBezTo>
                  <a:pt x="125084" y="463301"/>
                  <a:pt x="99057" y="445594"/>
                  <a:pt x="82300" y="424642"/>
                </a:cubicBezTo>
                <a:cubicBezTo>
                  <a:pt x="70695" y="410185"/>
                  <a:pt x="62603" y="393229"/>
                  <a:pt x="58660" y="375114"/>
                </a:cubicBezTo>
                <a:cubicBezTo>
                  <a:pt x="47837" y="371920"/>
                  <a:pt x="37813" y="366469"/>
                  <a:pt x="29249" y="359122"/>
                </a:cubicBezTo>
                <a:cubicBezTo>
                  <a:pt x="12793" y="344961"/>
                  <a:pt x="0" y="322248"/>
                  <a:pt x="0" y="288781"/>
                </a:cubicBezTo>
                <a:cubicBezTo>
                  <a:pt x="0" y="271282"/>
                  <a:pt x="1252" y="256032"/>
                  <a:pt x="4404" y="243216"/>
                </a:cubicBezTo>
                <a:lnTo>
                  <a:pt x="101977" y="243216"/>
                </a:lnTo>
                <a:cubicBezTo>
                  <a:pt x="117691" y="243216"/>
                  <a:pt x="130716" y="254804"/>
                  <a:pt x="132918" y="269892"/>
                </a:cubicBezTo>
                <a:cubicBezTo>
                  <a:pt x="109262" y="279679"/>
                  <a:pt x="98019" y="306789"/>
                  <a:pt x="107805" y="330445"/>
                </a:cubicBezTo>
                <a:cubicBezTo>
                  <a:pt x="117592" y="354099"/>
                  <a:pt x="144702" y="365342"/>
                  <a:pt x="168358" y="355557"/>
                </a:cubicBezTo>
                <a:cubicBezTo>
                  <a:pt x="192014" y="345770"/>
                  <a:pt x="203257" y="318660"/>
                  <a:pt x="193472" y="295004"/>
                </a:cubicBezTo>
                <a:cubicBezTo>
                  <a:pt x="188693" y="283455"/>
                  <a:pt x="179452" y="274323"/>
                  <a:pt x="167845" y="269683"/>
                </a:cubicBezTo>
                <a:cubicBezTo>
                  <a:pt x="165320" y="235169"/>
                  <a:pt x="136584" y="208455"/>
                  <a:pt x="101977" y="208451"/>
                </a:cubicBezTo>
                <a:lnTo>
                  <a:pt x="24104" y="208451"/>
                </a:lnTo>
                <a:cubicBezTo>
                  <a:pt x="27574" y="205581"/>
                  <a:pt x="31438" y="203224"/>
                  <a:pt x="35576" y="201451"/>
                </a:cubicBezTo>
                <a:cubicBezTo>
                  <a:pt x="33187" y="192936"/>
                  <a:pt x="31803" y="184169"/>
                  <a:pt x="31451" y="175331"/>
                </a:cubicBezTo>
                <a:cubicBezTo>
                  <a:pt x="30686" y="158296"/>
                  <a:pt x="33235" y="140566"/>
                  <a:pt x="38288" y="124783"/>
                </a:cubicBezTo>
                <a:cubicBezTo>
                  <a:pt x="43294" y="109255"/>
                  <a:pt x="51220" y="94120"/>
                  <a:pt x="62345" y="83668"/>
                </a:cubicBezTo>
                <a:cubicBezTo>
                  <a:pt x="69324" y="76868"/>
                  <a:pt x="78165" y="72294"/>
                  <a:pt x="87747" y="70526"/>
                </a:cubicBezTo>
                <a:cubicBezTo>
                  <a:pt x="92359" y="51058"/>
                  <a:pt x="104109" y="34974"/>
                  <a:pt x="119105" y="23316"/>
                </a:cubicBezTo>
                <a:cubicBezTo>
                  <a:pt x="138364" y="8297"/>
                  <a:pt x="163604" y="0"/>
                  <a:pt x="188635" y="0"/>
                </a:cubicBezTo>
                <a:close/>
                <a:moveTo>
                  <a:pt x="249149" y="347510"/>
                </a:moveTo>
                <a:lnTo>
                  <a:pt x="287390" y="347510"/>
                </a:lnTo>
                <a:cubicBezTo>
                  <a:pt x="323870" y="347510"/>
                  <a:pt x="353444" y="317937"/>
                  <a:pt x="353444" y="281457"/>
                </a:cubicBezTo>
                <a:lnTo>
                  <a:pt x="353444" y="239855"/>
                </a:lnTo>
                <a:cubicBezTo>
                  <a:pt x="377176" y="230255"/>
                  <a:pt x="388633" y="203234"/>
                  <a:pt x="379031" y="179502"/>
                </a:cubicBezTo>
                <a:cubicBezTo>
                  <a:pt x="369431" y="155770"/>
                  <a:pt x="342411" y="144314"/>
                  <a:pt x="318679" y="153914"/>
                </a:cubicBezTo>
                <a:cubicBezTo>
                  <a:pt x="294946" y="163514"/>
                  <a:pt x="283490" y="190535"/>
                  <a:pt x="293092" y="214266"/>
                </a:cubicBezTo>
                <a:cubicBezTo>
                  <a:pt x="297801" y="225912"/>
                  <a:pt x="307035" y="235145"/>
                  <a:pt x="318679" y="239855"/>
                </a:cubicBezTo>
                <a:lnTo>
                  <a:pt x="318679" y="281457"/>
                </a:lnTo>
                <a:cubicBezTo>
                  <a:pt x="318679" y="298737"/>
                  <a:pt x="304671" y="312745"/>
                  <a:pt x="287390" y="312745"/>
                </a:cubicBezTo>
                <a:lnTo>
                  <a:pt x="249149" y="312745"/>
                </a:lnTo>
                <a:lnTo>
                  <a:pt x="249149" y="32702"/>
                </a:lnTo>
                <a:cubicBezTo>
                  <a:pt x="249149" y="16316"/>
                  <a:pt x="258489" y="0"/>
                  <a:pt x="274875" y="0"/>
                </a:cubicBezTo>
                <a:cubicBezTo>
                  <a:pt x="299952" y="0"/>
                  <a:pt x="325168" y="8297"/>
                  <a:pt x="344428" y="23316"/>
                </a:cubicBezTo>
                <a:cubicBezTo>
                  <a:pt x="359423" y="34974"/>
                  <a:pt x="371174" y="51081"/>
                  <a:pt x="375786" y="70526"/>
                </a:cubicBezTo>
                <a:cubicBezTo>
                  <a:pt x="385520" y="72149"/>
                  <a:pt x="394188" y="77109"/>
                  <a:pt x="401187" y="83668"/>
                </a:cubicBezTo>
                <a:cubicBezTo>
                  <a:pt x="412312" y="94120"/>
                  <a:pt x="420239" y="109231"/>
                  <a:pt x="425245" y="124783"/>
                </a:cubicBezTo>
                <a:cubicBezTo>
                  <a:pt x="430297" y="140566"/>
                  <a:pt x="432847" y="158296"/>
                  <a:pt x="432082" y="175331"/>
                </a:cubicBezTo>
                <a:cubicBezTo>
                  <a:pt x="431688" y="184046"/>
                  <a:pt x="430413" y="192945"/>
                  <a:pt x="427956" y="201451"/>
                </a:cubicBezTo>
                <a:lnTo>
                  <a:pt x="429486" y="202147"/>
                </a:lnTo>
                <a:cubicBezTo>
                  <a:pt x="438061" y="206179"/>
                  <a:pt x="445014" y="212506"/>
                  <a:pt x="450206" y="220920"/>
                </a:cubicBezTo>
                <a:cubicBezTo>
                  <a:pt x="460056" y="236796"/>
                  <a:pt x="463533" y="259648"/>
                  <a:pt x="463533" y="288781"/>
                </a:cubicBezTo>
                <a:cubicBezTo>
                  <a:pt x="463533" y="322271"/>
                  <a:pt x="450739" y="345007"/>
                  <a:pt x="434284" y="359122"/>
                </a:cubicBezTo>
                <a:cubicBezTo>
                  <a:pt x="425713" y="366473"/>
                  <a:pt x="415680" y="371922"/>
                  <a:pt x="404849" y="375114"/>
                </a:cubicBezTo>
                <a:cubicBezTo>
                  <a:pt x="400912" y="393226"/>
                  <a:pt x="392828" y="410180"/>
                  <a:pt x="381232" y="424642"/>
                </a:cubicBezTo>
                <a:cubicBezTo>
                  <a:pt x="364476" y="445594"/>
                  <a:pt x="338448" y="463301"/>
                  <a:pt x="303428" y="463301"/>
                </a:cubicBezTo>
                <a:cubicBezTo>
                  <a:pt x="290832" y="463245"/>
                  <a:pt x="278435" y="460170"/>
                  <a:pt x="267273" y="454331"/>
                </a:cubicBezTo>
                <a:cubicBezTo>
                  <a:pt x="254989" y="448027"/>
                  <a:pt x="249149" y="434284"/>
                  <a:pt x="249149" y="420470"/>
                </a:cubicBezTo>
                <a:lnTo>
                  <a:pt x="249149" y="347510"/>
                </a:lnTo>
                <a:close/>
                <a:moveTo>
                  <a:pt x="139060" y="150509"/>
                </a:moveTo>
                <a:cubicBezTo>
                  <a:pt x="139060" y="144109"/>
                  <a:pt x="144248" y="138921"/>
                  <a:pt x="150648" y="138921"/>
                </a:cubicBezTo>
                <a:cubicBezTo>
                  <a:pt x="157048" y="138921"/>
                  <a:pt x="162236" y="144109"/>
                  <a:pt x="162236" y="150509"/>
                </a:cubicBezTo>
                <a:cubicBezTo>
                  <a:pt x="162236" y="156909"/>
                  <a:pt x="157048" y="162097"/>
                  <a:pt x="150648" y="162097"/>
                </a:cubicBezTo>
                <a:cubicBezTo>
                  <a:pt x="144248" y="162097"/>
                  <a:pt x="139060" y="156909"/>
                  <a:pt x="139060" y="150509"/>
                </a:cubicBezTo>
                <a:close/>
                <a:moveTo>
                  <a:pt x="150648" y="301157"/>
                </a:moveTo>
                <a:cubicBezTo>
                  <a:pt x="144248" y="301157"/>
                  <a:pt x="139060" y="306346"/>
                  <a:pt x="139060" y="312745"/>
                </a:cubicBezTo>
                <a:cubicBezTo>
                  <a:pt x="139060" y="319144"/>
                  <a:pt x="144248" y="324334"/>
                  <a:pt x="150648" y="324334"/>
                </a:cubicBezTo>
                <a:cubicBezTo>
                  <a:pt x="157048" y="324334"/>
                  <a:pt x="162236" y="319144"/>
                  <a:pt x="162236" y="312745"/>
                </a:cubicBezTo>
                <a:cubicBezTo>
                  <a:pt x="162236" y="306346"/>
                  <a:pt x="157048" y="301157"/>
                  <a:pt x="150648" y="301157"/>
                </a:cubicBezTo>
                <a:close/>
                <a:moveTo>
                  <a:pt x="324473" y="196862"/>
                </a:moveTo>
                <a:cubicBezTo>
                  <a:pt x="324473" y="203261"/>
                  <a:pt x="329662" y="208451"/>
                  <a:pt x="336061" y="208451"/>
                </a:cubicBezTo>
                <a:cubicBezTo>
                  <a:pt x="342460" y="208451"/>
                  <a:pt x="347649" y="203261"/>
                  <a:pt x="347649" y="196862"/>
                </a:cubicBezTo>
                <a:cubicBezTo>
                  <a:pt x="347649" y="190463"/>
                  <a:pt x="342460" y="185274"/>
                  <a:pt x="336061" y="185274"/>
                </a:cubicBezTo>
                <a:cubicBezTo>
                  <a:pt x="329662" y="185274"/>
                  <a:pt x="324473" y="190463"/>
                  <a:pt x="324473" y="196862"/>
                </a:cubicBezTo>
                <a:close/>
              </a:path>
            </a:pathLst>
          </a:cu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>
            <a:outerShdw blurRad="63500" dist="127000" dir="2700000" algn="tl" rotWithShape="0">
              <a:srgbClr val="454142">
                <a:alpha val="20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600" b="1">
              <a:ln w="3175">
                <a:noFill/>
              </a:ln>
              <a:gradFill>
                <a:gsLst>
                  <a:gs pos="71910">
                    <a:srgbClr val="000000"/>
                  </a:gs>
                  <a:gs pos="53933">
                    <a:srgbClr val="000000"/>
                  </a:gs>
                </a:gsLst>
                <a:path path="circle">
                  <a:fillToRect l="100000" b="100000"/>
                </a:path>
              </a:gradFill>
              <a:latin typeface="+mj-lt"/>
              <a:cs typeface="Segoe UI" pitchFamily="34" charset="0"/>
            </a:endParaRPr>
          </a:p>
        </p:txBody>
      </p:sp>
      <p:sp>
        <p:nvSpPr>
          <p:cNvPr id="14" name="Graphic 16">
            <a:extLst>
              <a:ext uri="{FF2B5EF4-FFF2-40B4-BE49-F238E27FC236}">
                <a16:creationId xmlns:a16="http://schemas.microsoft.com/office/drawing/2014/main" id="{DCC8F8C3-1EE0-9F08-64CD-13AC671CCAE9}"/>
              </a:ext>
            </a:extLst>
          </p:cNvPr>
          <p:cNvSpPr/>
          <p:nvPr/>
        </p:nvSpPr>
        <p:spPr>
          <a:xfrm>
            <a:off x="9670776" y="3324145"/>
            <a:ext cx="463532" cy="486709"/>
          </a:xfrm>
          <a:custGeom>
            <a:avLst/>
            <a:gdLst>
              <a:gd name="connsiteX0" fmla="*/ 57942 w 463532"/>
              <a:gd name="connsiteY0" fmla="*/ 0 h 486709"/>
              <a:gd name="connsiteX1" fmla="*/ 0 w 463532"/>
              <a:gd name="connsiteY1" fmla="*/ 57942 h 486709"/>
              <a:gd name="connsiteX2" fmla="*/ 0 w 463532"/>
              <a:gd name="connsiteY2" fmla="*/ 405591 h 486709"/>
              <a:gd name="connsiteX3" fmla="*/ 57942 w 463532"/>
              <a:gd name="connsiteY3" fmla="*/ 463533 h 486709"/>
              <a:gd name="connsiteX4" fmla="*/ 227363 w 463532"/>
              <a:gd name="connsiteY4" fmla="*/ 463533 h 486709"/>
              <a:gd name="connsiteX5" fmla="*/ 202378 w 463532"/>
              <a:gd name="connsiteY5" fmla="*/ 428768 h 486709"/>
              <a:gd name="connsiteX6" fmla="*/ 57942 w 463532"/>
              <a:gd name="connsiteY6" fmla="*/ 428768 h 486709"/>
              <a:gd name="connsiteX7" fmla="*/ 34765 w 463532"/>
              <a:gd name="connsiteY7" fmla="*/ 405591 h 486709"/>
              <a:gd name="connsiteX8" fmla="*/ 192667 w 463532"/>
              <a:gd name="connsiteY8" fmla="*/ 405591 h 486709"/>
              <a:gd name="connsiteX9" fmla="*/ 289548 w 463532"/>
              <a:gd name="connsiteY9" fmla="*/ 215844 h 486709"/>
              <a:gd name="connsiteX10" fmla="*/ 382414 w 463532"/>
              <a:gd name="connsiteY10" fmla="*/ 215844 h 486709"/>
              <a:gd name="connsiteX11" fmla="*/ 382414 w 463532"/>
              <a:gd name="connsiteY11" fmla="*/ 57942 h 486709"/>
              <a:gd name="connsiteX12" fmla="*/ 324473 w 463532"/>
              <a:gd name="connsiteY12" fmla="*/ 0 h 486709"/>
              <a:gd name="connsiteX13" fmla="*/ 57942 w 463532"/>
              <a:gd name="connsiteY13" fmla="*/ 0 h 486709"/>
              <a:gd name="connsiteX14" fmla="*/ 92707 w 463532"/>
              <a:gd name="connsiteY14" fmla="*/ 69530 h 486709"/>
              <a:gd name="connsiteX15" fmla="*/ 278120 w 463532"/>
              <a:gd name="connsiteY15" fmla="*/ 69530 h 486709"/>
              <a:gd name="connsiteX16" fmla="*/ 301296 w 463532"/>
              <a:gd name="connsiteY16" fmla="*/ 92707 h 486709"/>
              <a:gd name="connsiteX17" fmla="*/ 301296 w 463532"/>
              <a:gd name="connsiteY17" fmla="*/ 115883 h 486709"/>
              <a:gd name="connsiteX18" fmla="*/ 278120 w 463532"/>
              <a:gd name="connsiteY18" fmla="*/ 139060 h 486709"/>
              <a:gd name="connsiteX19" fmla="*/ 92707 w 463532"/>
              <a:gd name="connsiteY19" fmla="*/ 139060 h 486709"/>
              <a:gd name="connsiteX20" fmla="*/ 69530 w 463532"/>
              <a:gd name="connsiteY20" fmla="*/ 115883 h 486709"/>
              <a:gd name="connsiteX21" fmla="*/ 69530 w 463532"/>
              <a:gd name="connsiteY21" fmla="*/ 92707 h 486709"/>
              <a:gd name="connsiteX22" fmla="*/ 92707 w 463532"/>
              <a:gd name="connsiteY22" fmla="*/ 69530 h 486709"/>
              <a:gd name="connsiteX23" fmla="*/ 463533 w 463532"/>
              <a:gd name="connsiteY23" fmla="*/ 359238 h 486709"/>
              <a:gd name="connsiteX24" fmla="*/ 336061 w 463532"/>
              <a:gd name="connsiteY24" fmla="*/ 231766 h 486709"/>
              <a:gd name="connsiteX25" fmla="*/ 208590 w 463532"/>
              <a:gd name="connsiteY25" fmla="*/ 359238 h 486709"/>
              <a:gd name="connsiteX26" fmla="*/ 336061 w 463532"/>
              <a:gd name="connsiteY26" fmla="*/ 486709 h 486709"/>
              <a:gd name="connsiteX27" fmla="*/ 463533 w 463532"/>
              <a:gd name="connsiteY27" fmla="*/ 359238 h 486709"/>
              <a:gd name="connsiteX28" fmla="*/ 347649 w 463532"/>
              <a:gd name="connsiteY28" fmla="*/ 370826 h 486709"/>
              <a:gd name="connsiteX29" fmla="*/ 347673 w 463532"/>
              <a:gd name="connsiteY29" fmla="*/ 428837 h 486709"/>
              <a:gd name="connsiteX30" fmla="*/ 336084 w 463532"/>
              <a:gd name="connsiteY30" fmla="*/ 440425 h 486709"/>
              <a:gd name="connsiteX31" fmla="*/ 324496 w 463532"/>
              <a:gd name="connsiteY31" fmla="*/ 428837 h 486709"/>
              <a:gd name="connsiteX32" fmla="*/ 324496 w 463532"/>
              <a:gd name="connsiteY32" fmla="*/ 370826 h 486709"/>
              <a:gd name="connsiteX33" fmla="*/ 266439 w 463532"/>
              <a:gd name="connsiteY33" fmla="*/ 370826 h 486709"/>
              <a:gd name="connsiteX34" fmla="*/ 254850 w 463532"/>
              <a:gd name="connsiteY34" fmla="*/ 359238 h 486709"/>
              <a:gd name="connsiteX35" fmla="*/ 266439 w 463532"/>
              <a:gd name="connsiteY35" fmla="*/ 347649 h 486709"/>
              <a:gd name="connsiteX36" fmla="*/ 324473 w 463532"/>
              <a:gd name="connsiteY36" fmla="*/ 347649 h 486709"/>
              <a:gd name="connsiteX37" fmla="*/ 324473 w 463532"/>
              <a:gd name="connsiteY37" fmla="*/ 289708 h 486709"/>
              <a:gd name="connsiteX38" fmla="*/ 336061 w 463532"/>
              <a:gd name="connsiteY38" fmla="*/ 278120 h 486709"/>
              <a:gd name="connsiteX39" fmla="*/ 347649 w 463532"/>
              <a:gd name="connsiteY39" fmla="*/ 289708 h 486709"/>
              <a:gd name="connsiteX40" fmla="*/ 347649 w 463532"/>
              <a:gd name="connsiteY40" fmla="*/ 347649 h 486709"/>
              <a:gd name="connsiteX41" fmla="*/ 405660 w 463532"/>
              <a:gd name="connsiteY41" fmla="*/ 347649 h 486709"/>
              <a:gd name="connsiteX42" fmla="*/ 417249 w 463532"/>
              <a:gd name="connsiteY42" fmla="*/ 359238 h 486709"/>
              <a:gd name="connsiteX43" fmla="*/ 405660 w 463532"/>
              <a:gd name="connsiteY43" fmla="*/ 370826 h 486709"/>
              <a:gd name="connsiteX44" fmla="*/ 347673 w 463532"/>
              <a:gd name="connsiteY44" fmla="*/ 370826 h 486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463532" h="486709">
                <a:moveTo>
                  <a:pt x="57942" y="0"/>
                </a:moveTo>
                <a:cubicBezTo>
                  <a:pt x="25941" y="0"/>
                  <a:pt x="0" y="25941"/>
                  <a:pt x="0" y="57942"/>
                </a:cubicBezTo>
                <a:lnTo>
                  <a:pt x="0" y="405591"/>
                </a:lnTo>
                <a:cubicBezTo>
                  <a:pt x="0" y="437591"/>
                  <a:pt x="25941" y="463533"/>
                  <a:pt x="57942" y="463533"/>
                </a:cubicBezTo>
                <a:lnTo>
                  <a:pt x="227363" y="463533"/>
                </a:lnTo>
                <a:cubicBezTo>
                  <a:pt x="217427" y="453189"/>
                  <a:pt x="209014" y="441482"/>
                  <a:pt x="202378" y="428768"/>
                </a:cubicBezTo>
                <a:lnTo>
                  <a:pt x="57942" y="428768"/>
                </a:lnTo>
                <a:cubicBezTo>
                  <a:pt x="45142" y="428768"/>
                  <a:pt x="34765" y="418391"/>
                  <a:pt x="34765" y="405591"/>
                </a:cubicBezTo>
                <a:lnTo>
                  <a:pt x="192667" y="405591"/>
                </a:lnTo>
                <a:cubicBezTo>
                  <a:pt x="167022" y="326440"/>
                  <a:pt x="210397" y="241489"/>
                  <a:pt x="289548" y="215844"/>
                </a:cubicBezTo>
                <a:cubicBezTo>
                  <a:pt x="319731" y="206066"/>
                  <a:pt x="352231" y="206066"/>
                  <a:pt x="382414" y="215844"/>
                </a:cubicBezTo>
                <a:lnTo>
                  <a:pt x="382414" y="57942"/>
                </a:lnTo>
                <a:cubicBezTo>
                  <a:pt x="382414" y="25941"/>
                  <a:pt x="356473" y="0"/>
                  <a:pt x="324473" y="0"/>
                </a:cubicBezTo>
                <a:lnTo>
                  <a:pt x="57942" y="0"/>
                </a:lnTo>
                <a:close/>
                <a:moveTo>
                  <a:pt x="92707" y="69530"/>
                </a:moveTo>
                <a:lnTo>
                  <a:pt x="278120" y="69530"/>
                </a:lnTo>
                <a:cubicBezTo>
                  <a:pt x="290920" y="69530"/>
                  <a:pt x="301296" y="79907"/>
                  <a:pt x="301296" y="92707"/>
                </a:cubicBezTo>
                <a:lnTo>
                  <a:pt x="301296" y="115883"/>
                </a:lnTo>
                <a:cubicBezTo>
                  <a:pt x="301296" y="128683"/>
                  <a:pt x="290920" y="139060"/>
                  <a:pt x="278120" y="139060"/>
                </a:cubicBezTo>
                <a:lnTo>
                  <a:pt x="92707" y="139060"/>
                </a:lnTo>
                <a:cubicBezTo>
                  <a:pt x="79907" y="139060"/>
                  <a:pt x="69530" y="128683"/>
                  <a:pt x="69530" y="115883"/>
                </a:cubicBezTo>
                <a:lnTo>
                  <a:pt x="69530" y="92707"/>
                </a:lnTo>
                <a:cubicBezTo>
                  <a:pt x="69530" y="79907"/>
                  <a:pt x="79907" y="69530"/>
                  <a:pt x="92707" y="69530"/>
                </a:cubicBezTo>
                <a:close/>
                <a:moveTo>
                  <a:pt x="463533" y="359238"/>
                </a:moveTo>
                <a:cubicBezTo>
                  <a:pt x="463533" y="288836"/>
                  <a:pt x="406462" y="231766"/>
                  <a:pt x="336061" y="231766"/>
                </a:cubicBezTo>
                <a:cubicBezTo>
                  <a:pt x="265660" y="231766"/>
                  <a:pt x="208590" y="288836"/>
                  <a:pt x="208590" y="359238"/>
                </a:cubicBezTo>
                <a:cubicBezTo>
                  <a:pt x="208590" y="429639"/>
                  <a:pt x="265660" y="486709"/>
                  <a:pt x="336061" y="486709"/>
                </a:cubicBezTo>
                <a:cubicBezTo>
                  <a:pt x="406462" y="486709"/>
                  <a:pt x="463533" y="429639"/>
                  <a:pt x="463533" y="359238"/>
                </a:cubicBezTo>
                <a:close/>
                <a:moveTo>
                  <a:pt x="347649" y="370826"/>
                </a:moveTo>
                <a:lnTo>
                  <a:pt x="347673" y="428837"/>
                </a:lnTo>
                <a:cubicBezTo>
                  <a:pt x="347673" y="435236"/>
                  <a:pt x="342483" y="440425"/>
                  <a:pt x="336084" y="440425"/>
                </a:cubicBezTo>
                <a:cubicBezTo>
                  <a:pt x="329685" y="440425"/>
                  <a:pt x="324496" y="435236"/>
                  <a:pt x="324496" y="428837"/>
                </a:cubicBezTo>
                <a:lnTo>
                  <a:pt x="324496" y="370826"/>
                </a:lnTo>
                <a:lnTo>
                  <a:pt x="266439" y="370826"/>
                </a:lnTo>
                <a:cubicBezTo>
                  <a:pt x="260039" y="370826"/>
                  <a:pt x="254850" y="365637"/>
                  <a:pt x="254850" y="359238"/>
                </a:cubicBezTo>
                <a:cubicBezTo>
                  <a:pt x="254850" y="352839"/>
                  <a:pt x="260039" y="347649"/>
                  <a:pt x="266439" y="347649"/>
                </a:cubicBezTo>
                <a:lnTo>
                  <a:pt x="324473" y="347649"/>
                </a:lnTo>
                <a:lnTo>
                  <a:pt x="324473" y="289708"/>
                </a:lnTo>
                <a:cubicBezTo>
                  <a:pt x="324473" y="283309"/>
                  <a:pt x="329662" y="278120"/>
                  <a:pt x="336061" y="278120"/>
                </a:cubicBezTo>
                <a:cubicBezTo>
                  <a:pt x="342460" y="278120"/>
                  <a:pt x="347649" y="283309"/>
                  <a:pt x="347649" y="289708"/>
                </a:cubicBezTo>
                <a:lnTo>
                  <a:pt x="347649" y="347649"/>
                </a:lnTo>
                <a:lnTo>
                  <a:pt x="405660" y="347649"/>
                </a:lnTo>
                <a:cubicBezTo>
                  <a:pt x="412060" y="347649"/>
                  <a:pt x="417249" y="352839"/>
                  <a:pt x="417249" y="359238"/>
                </a:cubicBezTo>
                <a:cubicBezTo>
                  <a:pt x="417249" y="365637"/>
                  <a:pt x="412060" y="370826"/>
                  <a:pt x="405660" y="370826"/>
                </a:cubicBezTo>
                <a:lnTo>
                  <a:pt x="347673" y="370826"/>
                </a:lnTo>
                <a:close/>
              </a:path>
            </a:pathLst>
          </a:cu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>
            <a:outerShdw blurRad="63500" dist="127000" dir="2700000" algn="tl" rotWithShape="0">
              <a:srgbClr val="454142">
                <a:alpha val="20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600" b="1">
              <a:ln w="3175">
                <a:noFill/>
              </a:ln>
              <a:gradFill>
                <a:gsLst>
                  <a:gs pos="71910">
                    <a:srgbClr val="000000"/>
                  </a:gs>
                  <a:gs pos="53933">
                    <a:srgbClr val="000000"/>
                  </a:gs>
                </a:gsLst>
                <a:path path="circle">
                  <a:fillToRect l="100000" b="100000"/>
                </a:path>
              </a:gradFill>
              <a:latin typeface="+mj-lt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27952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4.44444E-6 L -1.66667E-6 0.03542 " pathEditMode="relative" rAng="0" ptsTypes="AA">
                                      <p:cBhvr>
                                        <p:cTn id="9" dur="70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 -1.11111E-6 L 0 0.03542 " pathEditMode="relative" rAng="0" ptsTypes="AA">
                                      <p:cBhvr>
                                        <p:cTn id="14" dur="7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4.16667E-7 1.11111E-6 L 4.16667E-7 0.03542 " pathEditMode="relative" rAng="0" ptsTypes="AA">
                                      <p:cBhvr>
                                        <p:cTn id="19" dur="700" spd="-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</p:bldLst>
  </p:timing>
</p:sld>
</file>

<file path=ppt/theme/theme1.xml><?xml version="1.0" encoding="utf-8"?>
<a:theme xmlns:a="http://schemas.openxmlformats.org/drawingml/2006/main" name="Azure 2023 Template">
  <a:themeElements>
    <a:clrScheme name="Custom 22">
      <a:dk1>
        <a:srgbClr val="333333"/>
      </a:dk1>
      <a:lt1>
        <a:srgbClr val="FFFFFF"/>
      </a:lt1>
      <a:dk2>
        <a:srgbClr val="190449"/>
      </a:dk2>
      <a:lt2>
        <a:srgbClr val="FAFAFA"/>
      </a:lt2>
      <a:accent1>
        <a:srgbClr val="4F2BD3"/>
      </a:accent1>
      <a:accent2>
        <a:srgbClr val="D502A9"/>
      </a:accent2>
      <a:accent3>
        <a:srgbClr val="FA94A1"/>
      </a:accent3>
      <a:accent4>
        <a:srgbClr val="CB4150"/>
      </a:accent4>
      <a:accent5>
        <a:srgbClr val="E672CB"/>
      </a:accent5>
      <a:accent6>
        <a:srgbClr val="0B6BFF"/>
      </a:accent6>
      <a:hlink>
        <a:srgbClr val="502AD4"/>
      </a:hlink>
      <a:folHlink>
        <a:srgbClr val="D502AA"/>
      </a:folHlink>
    </a:clrScheme>
    <a:fontScheme name="Custom 4">
      <a:majorFont>
        <a:latin typeface="Segoe Sans Text Semibold"/>
        <a:ea typeface=""/>
        <a:cs typeface=""/>
      </a:majorFont>
      <a:minorFont>
        <a:latin typeface="Segoe Sans Tex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adFill>
          <a:gsLst>
            <a:gs pos="0">
              <a:srgbClr val="E666CC"/>
            </a:gs>
            <a:gs pos="28000">
              <a:srgbClr val="DB64CD"/>
            </a:gs>
            <a:gs pos="77000">
              <a:srgbClr val="BD60D1"/>
            </a:gs>
            <a:gs pos="100000">
              <a:srgbClr val="AE5ED4"/>
            </a:gs>
          </a:gsLst>
          <a:lin ang="0" scaled="1"/>
        </a:gradFill>
        <a:ln w="1162" cap="flat">
          <a:noFill/>
          <a:prstDash val="solid"/>
          <a:miter/>
        </a:ln>
      </a:spPr>
      <a:bodyPr rtlCol="0" anchor="ctr"/>
      <a:lstStyle>
        <a:defPPr algn="l">
          <a:defRPr/>
        </a:defPPr>
      </a:lst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Presentation1" id="{662DC8C9-CFC0-405F-82A1-B248626FCAE6}" vid="{49C91371-712F-49B7-AFEB-59DA86371DF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38D393254D930438EAEFA57144E97A1" ma:contentTypeVersion="24" ma:contentTypeDescription="Create a new document." ma:contentTypeScope="" ma:versionID="42d65f33bf2ab003497c6cc5b4152f9a">
  <xsd:schema xmlns:xsd="http://www.w3.org/2001/XMLSchema" xmlns:xs="http://www.w3.org/2001/XMLSchema" xmlns:p="http://schemas.microsoft.com/office/2006/metadata/properties" xmlns:ns1="http://schemas.microsoft.com/sharepoint/v3" xmlns:ns2="ed971524-76e7-40a8-a01a-f99956bd178c" xmlns:ns3="b0e4521d-181b-4aee-b4a8-952b2bc14729" xmlns:ns4="230e9df3-be65-4c73-a93b-d1236ebd677e" targetNamespace="http://schemas.microsoft.com/office/2006/metadata/properties" ma:root="true" ma:fieldsID="a6d2c99abd0e0206120103feb4454f95" ns1:_="" ns2:_="" ns3:_="" ns4:_="">
    <xsd:import namespace="http://schemas.microsoft.com/sharepoint/v3"/>
    <xsd:import namespace="ed971524-76e7-40a8-a01a-f99956bd178c"/>
    <xsd:import namespace="b0e4521d-181b-4aee-b4a8-952b2bc14729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2:MediaServiceDateTaken" minOccurs="0"/>
                <xsd:element ref="ns2:MediaServiceAutoTags" minOccurs="0"/>
                <xsd:element ref="ns2:MediaServiceAutoKeyPoints" minOccurs="0"/>
                <xsd:element ref="ns2:MediaServiceKeyPoints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1:_ip_UnifiedCompliancePolicyProperties" minOccurs="0"/>
                <xsd:element ref="ns1:_ip_UnifiedCompliancePolicyUIAction" minOccurs="0"/>
                <xsd:element ref="ns2:_Flow_SignoffStatus" minOccurs="0"/>
                <xsd:element ref="ns2:MediaLengthInSeconds" minOccurs="0"/>
                <xsd:element ref="ns2:lcf76f155ced4ddcb4097134ff3c332f" minOccurs="0"/>
                <xsd:element ref="ns4:TaxCatchAll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2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3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d971524-76e7-40a8-a01a-f99956bd178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5" nillable="true" ma:displayName="MediaServiceAutoTags" ma:internalName="MediaServiceAutoTags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2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_Flow_SignoffStatus" ma:index="24" nillable="true" ma:displayName="Sign-off status" ma:internalName="Sign_x002d_off_x0020_status">
      <xsd:simpleType>
        <xsd:restriction base="dms:Text"/>
      </xsd:simpleType>
    </xsd:element>
    <xsd:element name="MediaLengthInSeconds" ma:index="25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7" nillable="true" ma:taxonomy="true" ma:internalName="lcf76f155ced4ddcb4097134ff3c332f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0e4521d-181b-4aee-b4a8-952b2bc14729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2" nillable="true" ma:displayName="Last Shared By User" ma:description="" ma:hidden="true" ma:internalName="LastSharedByUser" ma:readOnly="true">
      <xsd:simpleType>
        <xsd:restriction base="dms:Note"/>
      </xsd:simpleType>
    </xsd:element>
    <xsd:element name="LastSharedByTime" ma:index="13" nillable="true" ma:displayName="Last Shared By Time" ma:description="" ma:hidden="true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8" nillable="true" ma:displayName="Taxonomy Catch All Column" ma:hidden="true" ma:list="{4878c228-8058-4046-9772-52152af8f71f}" ma:internalName="TaxCatchAll" ma:showField="CatchAllData" ma:web="b0e4521d-181b-4aee-b4a8-952b2bc1472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BE60202-E390-4A69-A654-F1C80898ACD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2D3CF7A-86B1-450B-9A61-2957D0C33D1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ed971524-76e7-40a8-a01a-f99956bd178c"/>
    <ds:schemaRef ds:uri="b0e4521d-181b-4aee-b4a8-952b2bc14729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87867195-f2b8-4ac2-b0b6-6bb73cb33afc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Microsoft-Azure-PowerPoint-Template</Template>
  <TotalTime>0</TotalTime>
  <Words>874</Words>
  <Application>Microsoft Office PowerPoint</Application>
  <PresentationFormat>Widescreen</PresentationFormat>
  <Paragraphs>160</Paragraphs>
  <Slides>23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2" baseType="lpstr">
      <vt:lpstr>Arial</vt:lpstr>
      <vt:lpstr>Consolas</vt:lpstr>
      <vt:lpstr>Monaco</vt:lpstr>
      <vt:lpstr>Open Sans</vt:lpstr>
      <vt:lpstr>Open Sans ExtraBold</vt:lpstr>
      <vt:lpstr>Segoe Sans Text</vt:lpstr>
      <vt:lpstr>Segoe UI</vt:lpstr>
      <vt:lpstr>Wingdings</vt:lpstr>
      <vt:lpstr>Azure 2023 Template</vt:lpstr>
      <vt:lpstr>RAG with AI Search and .NET</vt:lpstr>
      <vt:lpstr>Goal</vt:lpstr>
      <vt:lpstr>LLMs</vt:lpstr>
      <vt:lpstr>LLM: Large Language Model</vt:lpstr>
      <vt:lpstr>LLMs in use today</vt:lpstr>
      <vt:lpstr>GPT: Generative Pre-trained Transformer</vt:lpstr>
      <vt:lpstr>Using OpenAI GPT Models: .NET</vt:lpstr>
      <vt:lpstr>The limitations of LLMs</vt:lpstr>
      <vt:lpstr>Incorporating Domain Knowledge</vt:lpstr>
      <vt:lpstr>Retrieval Augmented Generation</vt:lpstr>
      <vt:lpstr>RAG: Retrieval Augmented Generation</vt:lpstr>
      <vt:lpstr>The benefit of RAG</vt:lpstr>
      <vt:lpstr>RAG Components</vt:lpstr>
      <vt:lpstr>Open-source RAG chat app solution</vt:lpstr>
      <vt:lpstr>Deep dive: RAG chat app solution</vt:lpstr>
      <vt:lpstr>Prerequisites</vt:lpstr>
      <vt:lpstr>Opening the project: 3 Options</vt:lpstr>
      <vt:lpstr>Deploying with the Azure Developer CLI</vt:lpstr>
      <vt:lpstr>PowerPoint Presentation</vt:lpstr>
      <vt:lpstr>Application architecture on Azure</vt:lpstr>
      <vt:lpstr>Code Walkthrough</vt:lpstr>
      <vt:lpstr>Search Approach</vt:lpstr>
      <vt:lpstr>.NET Conf: Focus on AI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keywords/>
  <dc:description/>
  <cp:lastModifiedBy/>
  <cp:revision>1</cp:revision>
  <dcterms:created xsi:type="dcterms:W3CDTF">2024-07-25T02:07:45Z</dcterms:created>
  <dcterms:modified xsi:type="dcterms:W3CDTF">2024-08-02T18:29:55Z</dcterms:modified>
  <cp:category/>
</cp:coreProperties>
</file>